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3" r:id="rId4"/>
    <p:sldId id="262" r:id="rId5"/>
    <p:sldId id="260" r:id="rId6"/>
    <p:sldId id="264" r:id="rId7"/>
    <p:sldId id="259" r:id="rId8"/>
    <p:sldId id="258" r:id="rId9"/>
    <p:sldId id="257" r:id="rId10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68" autoAdjust="0"/>
    <p:restoredTop sz="94660"/>
  </p:normalViewPr>
  <p:slideViewPr>
    <p:cSldViewPr>
      <p:cViewPr>
        <p:scale>
          <a:sx n="50" d="100"/>
          <a:sy n="50" d="100"/>
        </p:scale>
        <p:origin x="-1356" y="-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ED38F-8363-41DF-AD40-9F8BA3E8289A}" type="datetimeFigureOut">
              <a:rPr lang="fr-FR" smtClean="0"/>
              <a:pPr/>
              <a:t>02/06/2010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E497D-D21A-44E5-84E4-D2C4EDB61F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21" y="11"/>
            <a:ext cx="3385185" cy="890284"/>
            <a:chOff x="5066" y="14510"/>
            <a:chExt cx="7108" cy="1052"/>
          </a:xfr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4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39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3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2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321844" y="2"/>
            <a:ext cx="3385185" cy="890284"/>
            <a:chOff x="5066" y="14510"/>
            <a:chExt cx="7108" cy="1052"/>
          </a:xfr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grpSpPr>
        <p:grpSp>
          <p:nvGrpSpPr>
            <p:cNvPr id="9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78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74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71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4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5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6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7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8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9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0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57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-27623" y="8188560"/>
            <a:ext cx="3412808" cy="955448"/>
            <a:chOff x="5008" y="14433"/>
            <a:chExt cx="7166" cy="1129"/>
          </a:xfr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grpSpPr>
        <p:grpSp>
          <p:nvGrpSpPr>
            <p:cNvPr id="15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10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06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 rot="8449780">
              <a:off x="5008" y="14433"/>
              <a:ext cx="1440" cy="1067"/>
              <a:chOff x="4353" y="9825"/>
              <a:chExt cx="1440" cy="1067"/>
            </a:xfrm>
            <a:grpFill/>
          </p:grpSpPr>
          <p:sp>
            <p:nvSpPr>
              <p:cNvPr id="103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" name="Oval 16"/>
              <p:cNvSpPr>
                <a:spLocks noChangeArrowheads="1"/>
              </p:cNvSpPr>
              <p:nvPr/>
            </p:nvSpPr>
            <p:spPr bwMode="auto">
              <a:xfrm>
                <a:off x="4353" y="9932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95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89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3321844" y="8253718"/>
            <a:ext cx="3385185" cy="890284"/>
            <a:chOff x="5066" y="14510"/>
            <a:chExt cx="7108" cy="1052"/>
          </a:xfr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grpSpPr>
        <p:grpSp>
          <p:nvGrpSpPr>
            <p:cNvPr id="2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42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38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35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27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8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21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39" name="Group 2"/>
          <p:cNvGrpSpPr>
            <a:grpSpLocks/>
          </p:cNvGrpSpPr>
          <p:nvPr/>
        </p:nvGrpSpPr>
        <p:grpSpPr bwMode="auto">
          <a:xfrm rot="5400000">
            <a:off x="-2758662" y="3615886"/>
            <a:ext cx="6018107" cy="500785"/>
            <a:chOff x="5066" y="14510"/>
            <a:chExt cx="7108" cy="1052"/>
          </a:xfr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grpSpPr>
        <p:grpSp>
          <p:nvGrpSpPr>
            <p:cNvPr id="240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74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1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70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2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67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3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59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4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53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45" name="Group 2"/>
          <p:cNvGrpSpPr>
            <a:grpSpLocks/>
          </p:cNvGrpSpPr>
          <p:nvPr/>
        </p:nvGrpSpPr>
        <p:grpSpPr bwMode="auto">
          <a:xfrm rot="5400000">
            <a:off x="3598555" y="3520637"/>
            <a:ext cx="6018107" cy="500785"/>
            <a:chOff x="5064" y="14510"/>
            <a:chExt cx="7110" cy="1052"/>
          </a:xfr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grpSpPr>
        <p:grpSp>
          <p:nvGrpSpPr>
            <p:cNvPr id="246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20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7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20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8" name="Group 14"/>
            <p:cNvGrpSpPr>
              <a:grpSpLocks/>
            </p:cNvGrpSpPr>
            <p:nvPr/>
          </p:nvGrpSpPr>
          <p:grpSpPr bwMode="auto">
            <a:xfrm rot="8449780">
              <a:off x="5064" y="14519"/>
              <a:ext cx="1440" cy="1039"/>
              <a:chOff x="4356" y="9747"/>
              <a:chExt cx="1440" cy="1039"/>
            </a:xfrm>
            <a:grpFill/>
          </p:grpSpPr>
          <p:sp>
            <p:nvSpPr>
              <p:cNvPr id="199" name="AutoShape 15"/>
              <p:cNvSpPr>
                <a:spLocks noChangeArrowheads="1"/>
              </p:cNvSpPr>
              <p:nvPr/>
            </p:nvSpPr>
            <p:spPr bwMode="auto">
              <a:xfrm rot="2263714">
                <a:off x="4356" y="9826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" name="Oval 16"/>
              <p:cNvSpPr>
                <a:spLocks noChangeArrowheads="1"/>
              </p:cNvSpPr>
              <p:nvPr/>
            </p:nvSpPr>
            <p:spPr bwMode="auto">
              <a:xfrm>
                <a:off x="4576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" name="AutoShape 17"/>
              <p:cNvSpPr>
                <a:spLocks noChangeArrowheads="1"/>
              </p:cNvSpPr>
              <p:nvPr/>
            </p:nvSpPr>
            <p:spPr bwMode="auto">
              <a:xfrm>
                <a:off x="4993" y="1005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9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9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0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8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214" name="AutoShape 4"/>
          <p:cNvSpPr>
            <a:spLocks noChangeArrowheads="1"/>
          </p:cNvSpPr>
          <p:nvPr/>
        </p:nvSpPr>
        <p:spPr bwMode="auto">
          <a:xfrm rot="16113494">
            <a:off x="-3725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5" name="AutoShape 4"/>
          <p:cNvSpPr>
            <a:spLocks noChangeArrowheads="1"/>
          </p:cNvSpPr>
          <p:nvPr/>
        </p:nvSpPr>
        <p:spPr bwMode="auto">
          <a:xfrm rot="16113494">
            <a:off x="60113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6" name="AutoShape 8"/>
          <p:cNvSpPr>
            <a:spLocks noChangeArrowheads="1"/>
          </p:cNvSpPr>
          <p:nvPr/>
        </p:nvSpPr>
        <p:spPr bwMode="auto">
          <a:xfrm rot="13849780">
            <a:off x="242265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7" name="AutoShape 17"/>
          <p:cNvSpPr>
            <a:spLocks noChangeArrowheads="1"/>
          </p:cNvSpPr>
          <p:nvPr/>
        </p:nvSpPr>
        <p:spPr bwMode="auto">
          <a:xfrm rot="8449780">
            <a:off x="6724253" y="293103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8" name="AutoShape 17"/>
          <p:cNvSpPr>
            <a:spLocks noChangeArrowheads="1"/>
          </p:cNvSpPr>
          <p:nvPr/>
        </p:nvSpPr>
        <p:spPr bwMode="auto">
          <a:xfrm rot="8449780">
            <a:off x="6724253" y="7386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9" name="AutoShape 17"/>
          <p:cNvSpPr>
            <a:spLocks noChangeArrowheads="1"/>
          </p:cNvSpPr>
          <p:nvPr/>
        </p:nvSpPr>
        <p:spPr bwMode="auto">
          <a:xfrm rot="8449780">
            <a:off x="6724253" y="8389414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0" name="AutoShape 17"/>
          <p:cNvSpPr>
            <a:spLocks noChangeArrowheads="1"/>
          </p:cNvSpPr>
          <p:nvPr/>
        </p:nvSpPr>
        <p:spPr bwMode="auto">
          <a:xfrm rot="8449780">
            <a:off x="6724253" y="8579911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1" name="Oval 16"/>
          <p:cNvSpPr>
            <a:spLocks noChangeArrowheads="1"/>
          </p:cNvSpPr>
          <p:nvPr/>
        </p:nvSpPr>
        <p:spPr bwMode="auto">
          <a:xfrm rot="8449780">
            <a:off x="-77386" y="7071285"/>
            <a:ext cx="542449" cy="812427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2" name="Oval 16"/>
          <p:cNvSpPr>
            <a:spLocks noChangeArrowheads="1"/>
          </p:cNvSpPr>
          <p:nvPr/>
        </p:nvSpPr>
        <p:spPr bwMode="auto">
          <a:xfrm rot="8449780">
            <a:off x="6352034" y="7071285"/>
            <a:ext cx="542449" cy="812427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4" name="AutoShape 30"/>
          <p:cNvSpPr>
            <a:spLocks noChangeArrowheads="1"/>
          </p:cNvSpPr>
          <p:nvPr/>
        </p:nvSpPr>
        <p:spPr bwMode="auto">
          <a:xfrm rot="13849780">
            <a:off x="135108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5" name="AutoShape 30"/>
          <p:cNvSpPr>
            <a:spLocks noChangeArrowheads="1"/>
          </p:cNvSpPr>
          <p:nvPr/>
        </p:nvSpPr>
        <p:spPr bwMode="auto">
          <a:xfrm rot="13849780">
            <a:off x="27975" y="721209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6" name="AutoShape 30"/>
          <p:cNvSpPr>
            <a:spLocks noChangeArrowheads="1"/>
          </p:cNvSpPr>
          <p:nvPr/>
        </p:nvSpPr>
        <p:spPr bwMode="auto">
          <a:xfrm rot="13849780">
            <a:off x="188688" y="7116844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7" name="AutoShape 30"/>
          <p:cNvSpPr>
            <a:spLocks noChangeArrowheads="1"/>
          </p:cNvSpPr>
          <p:nvPr/>
        </p:nvSpPr>
        <p:spPr bwMode="auto">
          <a:xfrm rot="13849780">
            <a:off x="27975" y="749784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8" name="AutoShape 30"/>
          <p:cNvSpPr>
            <a:spLocks noChangeArrowheads="1"/>
          </p:cNvSpPr>
          <p:nvPr/>
        </p:nvSpPr>
        <p:spPr bwMode="auto">
          <a:xfrm rot="13849780">
            <a:off x="188687" y="7688348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9" name="AutoShape 30"/>
          <p:cNvSpPr>
            <a:spLocks noChangeArrowheads="1"/>
          </p:cNvSpPr>
          <p:nvPr/>
        </p:nvSpPr>
        <p:spPr bwMode="auto">
          <a:xfrm rot="13849780">
            <a:off x="295845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0" name="AutoShape 30"/>
          <p:cNvSpPr>
            <a:spLocks noChangeArrowheads="1"/>
          </p:cNvSpPr>
          <p:nvPr/>
        </p:nvSpPr>
        <p:spPr bwMode="auto">
          <a:xfrm rot="13849780">
            <a:off x="6684399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1" name="AutoShape 30"/>
          <p:cNvSpPr>
            <a:spLocks noChangeArrowheads="1"/>
          </p:cNvSpPr>
          <p:nvPr/>
        </p:nvSpPr>
        <p:spPr bwMode="auto">
          <a:xfrm rot="13849780">
            <a:off x="6684399" y="8164600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2" name="AutoShape 30"/>
          <p:cNvSpPr>
            <a:spLocks noChangeArrowheads="1"/>
          </p:cNvSpPr>
          <p:nvPr/>
        </p:nvSpPr>
        <p:spPr bwMode="auto">
          <a:xfrm rot="13849780">
            <a:off x="6457371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3" name="AutoShape 30"/>
          <p:cNvSpPr>
            <a:spLocks noChangeArrowheads="1"/>
          </p:cNvSpPr>
          <p:nvPr/>
        </p:nvSpPr>
        <p:spPr bwMode="auto">
          <a:xfrm rot="13849780">
            <a:off x="6510948" y="7212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4" name="AutoShape 30"/>
          <p:cNvSpPr>
            <a:spLocks noChangeArrowheads="1"/>
          </p:cNvSpPr>
          <p:nvPr/>
        </p:nvSpPr>
        <p:spPr bwMode="auto">
          <a:xfrm rot="13849780">
            <a:off x="295845" y="8164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5" name="AutoShape 30"/>
          <p:cNvSpPr>
            <a:spLocks noChangeArrowheads="1"/>
          </p:cNvSpPr>
          <p:nvPr/>
        </p:nvSpPr>
        <p:spPr bwMode="auto">
          <a:xfrm rot="13849780">
            <a:off x="403001" y="8545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6" name="AutoShape 30"/>
          <p:cNvSpPr>
            <a:spLocks noChangeArrowheads="1"/>
          </p:cNvSpPr>
          <p:nvPr/>
        </p:nvSpPr>
        <p:spPr bwMode="auto">
          <a:xfrm rot="13849780">
            <a:off x="188688" y="888240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7" name="AutoShape 30"/>
          <p:cNvSpPr>
            <a:spLocks noChangeArrowheads="1"/>
          </p:cNvSpPr>
          <p:nvPr/>
        </p:nvSpPr>
        <p:spPr bwMode="auto">
          <a:xfrm rot="13849780">
            <a:off x="188688" y="845035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554" name="Picture 2" descr="http://philippe.boursin.perso.sfr.fr/bonus/awl21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-3000" contrast="-3000"/>
          </a:blip>
          <a:srcRect/>
          <a:stretch>
            <a:fillRect/>
          </a:stretch>
        </p:blipFill>
        <p:spPr bwMode="auto">
          <a:xfrm rot="21220748">
            <a:off x="935934" y="2845749"/>
            <a:ext cx="5072098" cy="1709738"/>
          </a:xfrm>
          <a:prstGeom prst="rect">
            <a:avLst/>
          </a:prstGeom>
          <a:noFill/>
        </p:spPr>
      </p:pic>
      <p:pic>
        <p:nvPicPr>
          <p:cNvPr id="23556" name="Picture 4" descr="http://philippe.boursin.perso.sfr.fr/bonus/awl22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-14000" contrast="3000"/>
          </a:blip>
          <a:srcRect/>
          <a:stretch>
            <a:fillRect/>
          </a:stretch>
        </p:blipFill>
        <p:spPr bwMode="auto">
          <a:xfrm>
            <a:off x="642918" y="6000760"/>
            <a:ext cx="5572164" cy="2286016"/>
          </a:xfrm>
          <a:prstGeom prst="rect">
            <a:avLst/>
          </a:prstGeom>
          <a:noFill/>
        </p:spPr>
      </p:pic>
      <p:sp>
        <p:nvSpPr>
          <p:cNvPr id="252" name="ZoneTexte 251"/>
          <p:cNvSpPr txBox="1"/>
          <p:nvPr/>
        </p:nvSpPr>
        <p:spPr>
          <a:xfrm>
            <a:off x="571480" y="928662"/>
            <a:ext cx="5643602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                LES VARIANTES DE L’AWALE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256" name="ZoneTexte 255"/>
          <p:cNvSpPr txBox="1"/>
          <p:nvPr/>
        </p:nvSpPr>
        <p:spPr>
          <a:xfrm>
            <a:off x="785794" y="1428728"/>
            <a:ext cx="5429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L’awale</a:t>
            </a:r>
            <a:r>
              <a:rPr lang="en-US" dirty="0" smtClean="0"/>
              <a:t> </a:t>
            </a:r>
            <a:r>
              <a:rPr lang="en-US" dirty="0" err="1" smtClean="0"/>
              <a:t>appartient</a:t>
            </a:r>
            <a:r>
              <a:rPr lang="en-US" dirty="0" smtClean="0"/>
              <a:t> a la </a:t>
            </a:r>
            <a:r>
              <a:rPr lang="en-US" dirty="0" err="1" smtClean="0"/>
              <a:t>famille</a:t>
            </a:r>
            <a:r>
              <a:rPr lang="en-US" dirty="0" smtClean="0"/>
              <a:t> des </a:t>
            </a:r>
            <a:r>
              <a:rPr lang="en-US" dirty="0" err="1" smtClean="0"/>
              <a:t>jeux</a:t>
            </a:r>
            <a:r>
              <a:rPr lang="en-US" dirty="0" smtClean="0"/>
              <a:t> de </a:t>
            </a:r>
            <a:r>
              <a:rPr lang="en-US" dirty="0" err="1" smtClean="0"/>
              <a:t>mancala</a:t>
            </a:r>
            <a:r>
              <a:rPr lang="en-US" dirty="0" smtClean="0"/>
              <a:t>(se </a:t>
            </a:r>
            <a:r>
              <a:rPr lang="en-US" dirty="0" err="1" smtClean="0"/>
              <a:t>deplacer</a:t>
            </a:r>
            <a:r>
              <a:rPr lang="en-US" dirty="0" smtClean="0"/>
              <a:t> </a:t>
            </a:r>
            <a:r>
              <a:rPr lang="en-US" dirty="0" smtClean="0"/>
              <a:t>en </a:t>
            </a:r>
            <a:r>
              <a:rPr lang="en-US" dirty="0" err="1" smtClean="0"/>
              <a:t>arabe</a:t>
            </a:r>
            <a:r>
              <a:rPr lang="en-US" dirty="0" smtClean="0"/>
              <a:t>).</a:t>
            </a:r>
            <a:r>
              <a:rPr lang="en-US" dirty="0" err="1" smtClean="0"/>
              <a:t>D’pres</a:t>
            </a:r>
            <a:r>
              <a:rPr lang="en-US" dirty="0" smtClean="0"/>
              <a:t> Murray en 1952,il </a:t>
            </a:r>
            <a:r>
              <a:rPr lang="en-US" dirty="0" err="1" smtClean="0"/>
              <a:t>existe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tipologie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Mancala</a:t>
            </a:r>
            <a:r>
              <a:rPr lang="en-US" dirty="0" smtClean="0"/>
              <a:t> II  (</a:t>
            </a:r>
            <a:r>
              <a:rPr lang="en-US" dirty="0" err="1" smtClean="0"/>
              <a:t>wari</a:t>
            </a:r>
            <a:r>
              <a:rPr lang="en-US" dirty="0" smtClean="0"/>
              <a:t> a 2 </a:t>
            </a:r>
            <a:r>
              <a:rPr lang="en-US" dirty="0" err="1" smtClean="0"/>
              <a:t>rangees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Mancala</a:t>
            </a:r>
            <a:r>
              <a:rPr lang="en-US" dirty="0" smtClean="0"/>
              <a:t> III </a:t>
            </a:r>
            <a:r>
              <a:rPr lang="en-US" dirty="0" smtClean="0"/>
              <a:t>et </a:t>
            </a:r>
            <a:r>
              <a:rPr lang="en-US" dirty="0" err="1" smtClean="0"/>
              <a:t>Mancala</a:t>
            </a:r>
            <a:r>
              <a:rPr lang="en-US" dirty="0" smtClean="0"/>
              <a:t> IV  </a:t>
            </a:r>
            <a:endParaRPr lang="fr-FR" dirty="0"/>
          </a:p>
        </p:txBody>
      </p:sp>
      <p:sp>
        <p:nvSpPr>
          <p:cNvPr id="257" name="ZoneTexte 256"/>
          <p:cNvSpPr txBox="1"/>
          <p:nvPr/>
        </p:nvSpPr>
        <p:spPr>
          <a:xfrm rot="21193550">
            <a:off x="673899" y="4603473"/>
            <a:ext cx="55007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en-US" sz="2000" dirty="0" err="1" smtClean="0"/>
              <a:t>Une</a:t>
            </a:r>
            <a:r>
              <a:rPr lang="en-US" sz="2000" dirty="0" smtClean="0"/>
              <a:t> </a:t>
            </a:r>
            <a:r>
              <a:rPr lang="en-US" sz="2000" dirty="0" err="1" smtClean="0"/>
              <a:t>typologie</a:t>
            </a:r>
            <a:r>
              <a:rPr lang="en-US" sz="2000" dirty="0" smtClean="0"/>
              <a:t> plus </a:t>
            </a:r>
            <a:r>
              <a:rPr lang="en-US" sz="2000" dirty="0" err="1" smtClean="0"/>
              <a:t>recente</a:t>
            </a:r>
            <a:endParaRPr lang="en-US" sz="2000" dirty="0" smtClean="0"/>
          </a:p>
          <a:p>
            <a:pPr>
              <a:buFontTx/>
              <a:buChar char="-"/>
            </a:pPr>
            <a:r>
              <a:rPr lang="fr-FR" sz="2000" dirty="0" smtClean="0"/>
              <a:t>les </a:t>
            </a:r>
            <a:r>
              <a:rPr lang="fr-FR" sz="2000" dirty="0" err="1"/>
              <a:t>wari</a:t>
            </a:r>
            <a:r>
              <a:rPr lang="fr-FR" sz="2000" dirty="0"/>
              <a:t> (appelés aussi wali, </a:t>
            </a:r>
            <a:r>
              <a:rPr lang="fr-FR" sz="2000" dirty="0" err="1"/>
              <a:t>wuri</a:t>
            </a:r>
            <a:r>
              <a:rPr lang="fr-FR" sz="2000" dirty="0"/>
              <a:t>, </a:t>
            </a:r>
            <a:r>
              <a:rPr lang="fr-FR" sz="2000" dirty="0" err="1"/>
              <a:t>awélé</a:t>
            </a:r>
            <a:r>
              <a:rPr lang="fr-FR" sz="2000" dirty="0"/>
              <a:t>, etc.) qui sont largement répandus en Afrique occidentale </a:t>
            </a:r>
            <a:br>
              <a:rPr lang="fr-FR" sz="2000" dirty="0"/>
            </a:br>
            <a:r>
              <a:rPr lang="fr-FR" sz="2000" dirty="0"/>
              <a:t>- les solo (appelés aussi </a:t>
            </a:r>
            <a:r>
              <a:rPr lang="fr-FR" sz="2000" dirty="0" err="1"/>
              <a:t>isolo</a:t>
            </a:r>
            <a:r>
              <a:rPr lang="fr-FR" sz="2000" dirty="0"/>
              <a:t>, </a:t>
            </a:r>
            <a:r>
              <a:rPr lang="fr-FR" sz="2000" dirty="0" err="1"/>
              <a:t>chisolo</a:t>
            </a:r>
            <a:r>
              <a:rPr lang="fr-FR" sz="2000" dirty="0"/>
              <a:t>, </a:t>
            </a:r>
            <a:r>
              <a:rPr lang="fr-FR" sz="2000" dirty="0" err="1"/>
              <a:t>usolo</a:t>
            </a:r>
            <a:r>
              <a:rPr lang="fr-FR" sz="2000" dirty="0"/>
              <a:t>, </a:t>
            </a:r>
            <a:r>
              <a:rPr lang="fr-FR" sz="2000" dirty="0" err="1"/>
              <a:t>igisoro</a:t>
            </a:r>
            <a:r>
              <a:rPr lang="fr-FR" sz="2000" dirty="0"/>
              <a:t>, etc.) qui sont pratiqués en zone banto</a:t>
            </a:r>
            <a:r>
              <a:rPr lang="fr-FR" dirty="0"/>
              <a:t>u. </a:t>
            </a:r>
            <a:endParaRPr lang="en-US" dirty="0" smtClean="0"/>
          </a:p>
          <a:p>
            <a:endParaRPr lang="fr-FR" sz="1400" dirty="0"/>
          </a:p>
        </p:txBody>
      </p:sp>
      <p:sp>
        <p:nvSpPr>
          <p:cNvPr id="258" name="ZoneTexte 257"/>
          <p:cNvSpPr txBox="1"/>
          <p:nvPr/>
        </p:nvSpPr>
        <p:spPr>
          <a:xfrm rot="19845684">
            <a:off x="4137808" y="3597097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L’awale</a:t>
            </a:r>
            <a:r>
              <a:rPr lang="en-US" sz="1600" dirty="0" smtClean="0"/>
              <a:t> </a:t>
            </a:r>
            <a:r>
              <a:rPr lang="en-US" sz="1600" dirty="0" err="1" smtClean="0"/>
              <a:t>une</a:t>
            </a:r>
            <a:r>
              <a:rPr lang="en-US" sz="1600" dirty="0" smtClean="0"/>
              <a:t> des </a:t>
            </a:r>
            <a:r>
              <a:rPr lang="en-US" sz="1600" dirty="0" err="1" smtClean="0"/>
              <a:t>variantes</a:t>
            </a:r>
            <a:r>
              <a:rPr lang="en-US" sz="1600" dirty="0" smtClean="0"/>
              <a:t> les plus simples des </a:t>
            </a:r>
            <a:r>
              <a:rPr lang="en-US" sz="1600" dirty="0" err="1" smtClean="0"/>
              <a:t>wari</a:t>
            </a:r>
            <a:endParaRPr lang="fr-FR" sz="1600" dirty="0"/>
          </a:p>
        </p:txBody>
      </p:sp>
      <p:sp>
        <p:nvSpPr>
          <p:cNvPr id="259" name="ZoneTexte 258"/>
          <p:cNvSpPr txBox="1"/>
          <p:nvPr/>
        </p:nvSpPr>
        <p:spPr>
          <a:xfrm rot="20382063">
            <a:off x="4319752" y="7347865"/>
            <a:ext cx="1500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Un solo </a:t>
            </a:r>
            <a:r>
              <a:rPr lang="en-US" sz="1600" dirty="0" err="1" smtClean="0"/>
              <a:t>d’origine</a:t>
            </a:r>
            <a:r>
              <a:rPr lang="en-US" sz="1600" dirty="0" smtClean="0"/>
              <a:t> </a:t>
            </a:r>
            <a:r>
              <a:rPr lang="en-US" sz="1600" dirty="0" err="1" smtClean="0"/>
              <a:t>bantou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21" y="11"/>
            <a:ext cx="3385185" cy="890284"/>
            <a:chOff x="5066" y="14510"/>
            <a:chExt cx="7108" cy="105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4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</p:grpSpPr>
          <p:sp>
            <p:nvSpPr>
              <p:cNvPr id="39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3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2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321844" y="2"/>
            <a:ext cx="3385185" cy="890284"/>
            <a:chOff x="5066" y="14510"/>
            <a:chExt cx="7108" cy="1052"/>
          </a:xfrm>
        </p:grpSpPr>
        <p:grpSp>
          <p:nvGrpSpPr>
            <p:cNvPr id="9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78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74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</p:grpSpPr>
          <p:sp>
            <p:nvSpPr>
              <p:cNvPr id="71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4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5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6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7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8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9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0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57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-27623" y="8188560"/>
            <a:ext cx="3412808" cy="955448"/>
            <a:chOff x="5008" y="14433"/>
            <a:chExt cx="7166" cy="1129"/>
          </a:xfrm>
        </p:grpSpPr>
        <p:grpSp>
          <p:nvGrpSpPr>
            <p:cNvPr id="15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110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106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 rot="8449780">
              <a:off x="5008" y="14433"/>
              <a:ext cx="1440" cy="1067"/>
              <a:chOff x="4353" y="9825"/>
              <a:chExt cx="1440" cy="1067"/>
            </a:xfrm>
          </p:grpSpPr>
          <p:sp>
            <p:nvSpPr>
              <p:cNvPr id="103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" name="Oval 16"/>
              <p:cNvSpPr>
                <a:spLocks noChangeArrowheads="1"/>
              </p:cNvSpPr>
              <p:nvPr/>
            </p:nvSpPr>
            <p:spPr bwMode="auto">
              <a:xfrm>
                <a:off x="4353" y="9932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95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89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3321844" y="8253718"/>
            <a:ext cx="3385185" cy="890284"/>
            <a:chOff x="5066" y="14510"/>
            <a:chExt cx="7108" cy="1052"/>
          </a:xfrm>
        </p:grpSpPr>
        <p:grpSp>
          <p:nvGrpSpPr>
            <p:cNvPr id="2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142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138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</p:grpSpPr>
          <p:sp>
            <p:nvSpPr>
              <p:cNvPr id="135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127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8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121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39" name="Group 2"/>
          <p:cNvGrpSpPr>
            <a:grpSpLocks/>
          </p:cNvGrpSpPr>
          <p:nvPr/>
        </p:nvGrpSpPr>
        <p:grpSpPr bwMode="auto">
          <a:xfrm rot="5400000">
            <a:off x="-2758662" y="3615886"/>
            <a:ext cx="6018107" cy="500785"/>
            <a:chOff x="5066" y="14510"/>
            <a:chExt cx="7108" cy="1052"/>
          </a:xfrm>
        </p:grpSpPr>
        <p:grpSp>
          <p:nvGrpSpPr>
            <p:cNvPr id="24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174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170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</p:grpSpPr>
          <p:sp>
            <p:nvSpPr>
              <p:cNvPr id="167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159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5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153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46" name="Group 2"/>
          <p:cNvGrpSpPr>
            <a:grpSpLocks/>
          </p:cNvGrpSpPr>
          <p:nvPr/>
        </p:nvGrpSpPr>
        <p:grpSpPr bwMode="auto">
          <a:xfrm rot="5400000">
            <a:off x="3598555" y="3520637"/>
            <a:ext cx="6018107" cy="500785"/>
            <a:chOff x="5064" y="14510"/>
            <a:chExt cx="7110" cy="1052"/>
          </a:xfrm>
        </p:grpSpPr>
        <p:grpSp>
          <p:nvGrpSpPr>
            <p:cNvPr id="247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20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8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20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9" name="Group 14"/>
            <p:cNvGrpSpPr>
              <a:grpSpLocks/>
            </p:cNvGrpSpPr>
            <p:nvPr/>
          </p:nvGrpSpPr>
          <p:grpSpPr bwMode="auto">
            <a:xfrm rot="8449780">
              <a:off x="5064" y="14519"/>
              <a:ext cx="1440" cy="1039"/>
              <a:chOff x="4356" y="9747"/>
              <a:chExt cx="1440" cy="1039"/>
            </a:xfrm>
          </p:grpSpPr>
          <p:sp>
            <p:nvSpPr>
              <p:cNvPr id="199" name="AutoShape 15"/>
              <p:cNvSpPr>
                <a:spLocks noChangeArrowheads="1"/>
              </p:cNvSpPr>
              <p:nvPr/>
            </p:nvSpPr>
            <p:spPr bwMode="auto">
              <a:xfrm rot="2263714">
                <a:off x="4356" y="9826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" name="Oval 16"/>
              <p:cNvSpPr>
                <a:spLocks noChangeArrowheads="1"/>
              </p:cNvSpPr>
              <p:nvPr/>
            </p:nvSpPr>
            <p:spPr bwMode="auto">
              <a:xfrm>
                <a:off x="4576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" name="AutoShape 17"/>
              <p:cNvSpPr>
                <a:spLocks noChangeArrowheads="1"/>
              </p:cNvSpPr>
              <p:nvPr/>
            </p:nvSpPr>
            <p:spPr bwMode="auto">
              <a:xfrm>
                <a:off x="4993" y="1005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0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19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1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18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214" name="AutoShape 4"/>
          <p:cNvSpPr>
            <a:spLocks noChangeArrowheads="1"/>
          </p:cNvSpPr>
          <p:nvPr/>
        </p:nvSpPr>
        <p:spPr bwMode="auto">
          <a:xfrm rot="16113494">
            <a:off x="-372550" y="7249149"/>
            <a:ext cx="1219200" cy="456990"/>
          </a:xfrm>
          <a:prstGeom prst="flowChartPredefined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5" name="AutoShape 4"/>
          <p:cNvSpPr>
            <a:spLocks noChangeArrowheads="1"/>
          </p:cNvSpPr>
          <p:nvPr/>
        </p:nvSpPr>
        <p:spPr bwMode="auto">
          <a:xfrm rot="16113494">
            <a:off x="6011350" y="7249149"/>
            <a:ext cx="1219200" cy="456990"/>
          </a:xfrm>
          <a:prstGeom prst="flowChartPredefined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6" name="AutoShape 8"/>
          <p:cNvSpPr>
            <a:spLocks noChangeArrowheads="1"/>
          </p:cNvSpPr>
          <p:nvPr/>
        </p:nvSpPr>
        <p:spPr bwMode="auto">
          <a:xfrm rot="13849780">
            <a:off x="242265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7" name="AutoShape 17"/>
          <p:cNvSpPr>
            <a:spLocks noChangeArrowheads="1"/>
          </p:cNvSpPr>
          <p:nvPr/>
        </p:nvSpPr>
        <p:spPr bwMode="auto">
          <a:xfrm rot="8449780">
            <a:off x="6724253" y="293103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8" name="AutoShape 17"/>
          <p:cNvSpPr>
            <a:spLocks noChangeArrowheads="1"/>
          </p:cNvSpPr>
          <p:nvPr/>
        </p:nvSpPr>
        <p:spPr bwMode="auto">
          <a:xfrm rot="8449780">
            <a:off x="6724253" y="7386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9" name="AutoShape 17"/>
          <p:cNvSpPr>
            <a:spLocks noChangeArrowheads="1"/>
          </p:cNvSpPr>
          <p:nvPr/>
        </p:nvSpPr>
        <p:spPr bwMode="auto">
          <a:xfrm rot="8449780">
            <a:off x="6724253" y="8389414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0" name="AutoShape 17"/>
          <p:cNvSpPr>
            <a:spLocks noChangeArrowheads="1"/>
          </p:cNvSpPr>
          <p:nvPr/>
        </p:nvSpPr>
        <p:spPr bwMode="auto">
          <a:xfrm rot="8449780">
            <a:off x="6724253" y="8579911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1" name="Oval 16"/>
          <p:cNvSpPr>
            <a:spLocks noChangeArrowheads="1"/>
          </p:cNvSpPr>
          <p:nvPr/>
        </p:nvSpPr>
        <p:spPr bwMode="auto">
          <a:xfrm rot="8449780">
            <a:off x="-77386" y="7071285"/>
            <a:ext cx="542449" cy="81242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2" name="Oval 16"/>
          <p:cNvSpPr>
            <a:spLocks noChangeArrowheads="1"/>
          </p:cNvSpPr>
          <p:nvPr/>
        </p:nvSpPr>
        <p:spPr bwMode="auto">
          <a:xfrm rot="8449780">
            <a:off x="6352034" y="7071285"/>
            <a:ext cx="542449" cy="81242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4" name="AutoShape 30"/>
          <p:cNvSpPr>
            <a:spLocks noChangeArrowheads="1"/>
          </p:cNvSpPr>
          <p:nvPr/>
        </p:nvSpPr>
        <p:spPr bwMode="auto">
          <a:xfrm rot="13849780">
            <a:off x="135108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5" name="AutoShape 30"/>
          <p:cNvSpPr>
            <a:spLocks noChangeArrowheads="1"/>
          </p:cNvSpPr>
          <p:nvPr/>
        </p:nvSpPr>
        <p:spPr bwMode="auto">
          <a:xfrm rot="13849780">
            <a:off x="27975" y="721209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6" name="AutoShape 30"/>
          <p:cNvSpPr>
            <a:spLocks noChangeArrowheads="1"/>
          </p:cNvSpPr>
          <p:nvPr/>
        </p:nvSpPr>
        <p:spPr bwMode="auto">
          <a:xfrm rot="13849780">
            <a:off x="188688" y="7116844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7" name="AutoShape 30"/>
          <p:cNvSpPr>
            <a:spLocks noChangeArrowheads="1"/>
          </p:cNvSpPr>
          <p:nvPr/>
        </p:nvSpPr>
        <p:spPr bwMode="auto">
          <a:xfrm rot="13849780">
            <a:off x="27975" y="749784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8" name="AutoShape 30"/>
          <p:cNvSpPr>
            <a:spLocks noChangeArrowheads="1"/>
          </p:cNvSpPr>
          <p:nvPr/>
        </p:nvSpPr>
        <p:spPr bwMode="auto">
          <a:xfrm rot="13849780">
            <a:off x="188687" y="7688348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9" name="AutoShape 30"/>
          <p:cNvSpPr>
            <a:spLocks noChangeArrowheads="1"/>
          </p:cNvSpPr>
          <p:nvPr/>
        </p:nvSpPr>
        <p:spPr bwMode="auto">
          <a:xfrm rot="13849780">
            <a:off x="295845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0" name="AutoShape 30"/>
          <p:cNvSpPr>
            <a:spLocks noChangeArrowheads="1"/>
          </p:cNvSpPr>
          <p:nvPr/>
        </p:nvSpPr>
        <p:spPr bwMode="auto">
          <a:xfrm rot="13849780">
            <a:off x="6684399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1" name="AutoShape 30"/>
          <p:cNvSpPr>
            <a:spLocks noChangeArrowheads="1"/>
          </p:cNvSpPr>
          <p:nvPr/>
        </p:nvSpPr>
        <p:spPr bwMode="auto">
          <a:xfrm rot="13849780">
            <a:off x="6684399" y="8164600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2" name="AutoShape 30"/>
          <p:cNvSpPr>
            <a:spLocks noChangeArrowheads="1"/>
          </p:cNvSpPr>
          <p:nvPr/>
        </p:nvSpPr>
        <p:spPr bwMode="auto">
          <a:xfrm rot="13849780">
            <a:off x="6457371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3" name="AutoShape 30"/>
          <p:cNvSpPr>
            <a:spLocks noChangeArrowheads="1"/>
          </p:cNvSpPr>
          <p:nvPr/>
        </p:nvSpPr>
        <p:spPr bwMode="auto">
          <a:xfrm rot="13849780">
            <a:off x="6510948" y="7212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4" name="AutoShape 30"/>
          <p:cNvSpPr>
            <a:spLocks noChangeArrowheads="1"/>
          </p:cNvSpPr>
          <p:nvPr/>
        </p:nvSpPr>
        <p:spPr bwMode="auto">
          <a:xfrm rot="13849780">
            <a:off x="295845" y="8164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5" name="AutoShape 30"/>
          <p:cNvSpPr>
            <a:spLocks noChangeArrowheads="1"/>
          </p:cNvSpPr>
          <p:nvPr/>
        </p:nvSpPr>
        <p:spPr bwMode="auto">
          <a:xfrm rot="13849780">
            <a:off x="403001" y="8545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6" name="AutoShape 30"/>
          <p:cNvSpPr>
            <a:spLocks noChangeArrowheads="1"/>
          </p:cNvSpPr>
          <p:nvPr/>
        </p:nvSpPr>
        <p:spPr bwMode="auto">
          <a:xfrm rot="13849780">
            <a:off x="188688" y="888240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7" name="AutoShape 30"/>
          <p:cNvSpPr>
            <a:spLocks noChangeArrowheads="1"/>
          </p:cNvSpPr>
          <p:nvPr/>
        </p:nvSpPr>
        <p:spPr bwMode="auto">
          <a:xfrm rot="13849780">
            <a:off x="188688" y="845035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52" name="Picture 1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-19000" contrast="25000"/>
          </a:blip>
          <a:srcRect/>
          <a:stretch>
            <a:fillRect/>
          </a:stretch>
        </p:blipFill>
        <p:spPr bwMode="auto">
          <a:xfrm>
            <a:off x="642918" y="2071670"/>
            <a:ext cx="557216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3" name="Espace réservé du contenu 251" descr="7.jpg"/>
          <p:cNvPicPr>
            <a:picLocks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-2000" contrast="9000"/>
          </a:blip>
          <a:stretch>
            <a:fillRect/>
          </a:stretch>
        </p:blipFill>
        <p:spPr>
          <a:xfrm>
            <a:off x="500042" y="6429388"/>
            <a:ext cx="2857520" cy="1857388"/>
          </a:xfrm>
          <a:prstGeom prst="rect">
            <a:avLst/>
          </a:prstGeom>
        </p:spPr>
      </p:pic>
      <p:sp>
        <p:nvSpPr>
          <p:cNvPr id="254" name="ZoneTexte 253"/>
          <p:cNvSpPr txBox="1"/>
          <p:nvPr/>
        </p:nvSpPr>
        <p:spPr>
          <a:xfrm>
            <a:off x="1071546" y="1071538"/>
            <a:ext cx="4714908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</a:t>
            </a:r>
            <a:r>
              <a:rPr lang="en-US" dirty="0" smtClean="0">
                <a:solidFill>
                  <a:schemeClr val="bg1"/>
                </a:solidFill>
              </a:rPr>
              <a:t>QUELQUES CALCULS ELEMENTAIRES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55" name="ZoneTexte 254"/>
          <p:cNvSpPr txBox="1"/>
          <p:nvPr/>
        </p:nvSpPr>
        <p:spPr>
          <a:xfrm>
            <a:off x="642918" y="1643042"/>
            <a:ext cx="5572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odoni MT Black" pitchFamily="18" charset="0"/>
              </a:rPr>
              <a:t>  </a:t>
            </a:r>
            <a:r>
              <a:rPr lang="en-US" dirty="0" smtClean="0">
                <a:latin typeface="Bodoni MT Black" pitchFamily="18" charset="0"/>
              </a:rPr>
              <a:t>      </a:t>
            </a:r>
            <a:r>
              <a:rPr lang="en-US" sz="2000" u="sng" dirty="0" err="1" smtClean="0">
                <a:latin typeface="Bodoni MT Black" pitchFamily="18" charset="0"/>
              </a:rPr>
              <a:t>Nombre</a:t>
            </a:r>
            <a:r>
              <a:rPr lang="en-US" sz="2000" u="sng" dirty="0" smtClean="0">
                <a:latin typeface="Bodoni MT Black" pitchFamily="18" charset="0"/>
              </a:rPr>
              <a:t> </a:t>
            </a:r>
            <a:r>
              <a:rPr lang="en-US" sz="2000" u="sng" dirty="0" smtClean="0">
                <a:latin typeface="Bodoni MT Black" pitchFamily="18" charset="0"/>
              </a:rPr>
              <a:t>de </a:t>
            </a:r>
            <a:r>
              <a:rPr lang="en-US" sz="2000" u="sng" dirty="0" err="1" smtClean="0">
                <a:latin typeface="Bodoni MT Black" pitchFamily="18" charset="0"/>
              </a:rPr>
              <a:t>graines</a:t>
            </a:r>
            <a:r>
              <a:rPr lang="en-US" sz="2000" u="sng" dirty="0" smtClean="0">
                <a:latin typeface="Bodoni MT Black" pitchFamily="18" charset="0"/>
              </a:rPr>
              <a:t> </a:t>
            </a:r>
            <a:r>
              <a:rPr lang="en-US" sz="2000" u="sng" dirty="0" err="1" smtClean="0">
                <a:latin typeface="Bodoni MT Black" pitchFamily="18" charset="0"/>
              </a:rPr>
              <a:t>dans</a:t>
            </a:r>
            <a:r>
              <a:rPr lang="en-US" sz="2000" u="sng" dirty="0" smtClean="0">
                <a:latin typeface="Bodoni MT Black" pitchFamily="18" charset="0"/>
              </a:rPr>
              <a:t> la </a:t>
            </a:r>
            <a:r>
              <a:rPr lang="en-US" sz="2000" u="sng" dirty="0" smtClean="0">
                <a:latin typeface="Bodoni MT Black" pitchFamily="18" charset="0"/>
              </a:rPr>
              <a:t>case</a:t>
            </a:r>
          </a:p>
          <a:p>
            <a:r>
              <a:rPr lang="en-US" sz="2000" dirty="0" smtClean="0">
                <a:latin typeface="Bodoni MT Black" pitchFamily="18" charset="0"/>
              </a:rPr>
              <a:t> </a:t>
            </a:r>
            <a:r>
              <a:rPr lang="en-US" sz="2000" dirty="0" smtClean="0">
                <a:latin typeface="Bodoni MT Black" pitchFamily="18" charset="0"/>
              </a:rPr>
              <a:t>                    </a:t>
            </a:r>
            <a:r>
              <a:rPr lang="en-US" sz="2000" u="sng" dirty="0" err="1" smtClean="0">
                <a:latin typeface="Bodoni MT Black" pitchFamily="18" charset="0"/>
              </a:rPr>
              <a:t>d’arrivee</a:t>
            </a:r>
            <a:endParaRPr lang="fr-FR" sz="2000" u="sng" dirty="0">
              <a:latin typeface="Bodoni MT Black" pitchFamily="18" charset="0"/>
            </a:endParaRPr>
          </a:p>
        </p:txBody>
      </p:sp>
      <p:sp>
        <p:nvSpPr>
          <p:cNvPr id="257" name="ZoneTexte 256"/>
          <p:cNvSpPr txBox="1"/>
          <p:nvPr/>
        </p:nvSpPr>
        <p:spPr>
          <a:xfrm>
            <a:off x="928670" y="6072198"/>
            <a:ext cx="5000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err="1" smtClean="0">
                <a:latin typeface="Bodoni MT Black" pitchFamily="18" charset="0"/>
              </a:rPr>
              <a:t>Potentiel</a:t>
            </a:r>
            <a:r>
              <a:rPr lang="en-US" sz="2000" u="sng" dirty="0" smtClean="0">
                <a:latin typeface="Bodoni MT Black" pitchFamily="18" charset="0"/>
              </a:rPr>
              <a:t> de circulation (1er </a:t>
            </a:r>
            <a:r>
              <a:rPr lang="en-US" sz="2000" u="sng" dirty="0" err="1" smtClean="0">
                <a:latin typeface="Bodoni MT Black" pitchFamily="18" charset="0"/>
              </a:rPr>
              <a:t>degre</a:t>
            </a:r>
            <a:r>
              <a:rPr lang="en-US" sz="2000" u="sng" dirty="0" smtClean="0">
                <a:latin typeface="Bodoni MT Black" pitchFamily="18" charset="0"/>
              </a:rPr>
              <a:t>)</a:t>
            </a:r>
            <a:endParaRPr lang="fr-FR" sz="2000" u="sng" dirty="0">
              <a:latin typeface="Bodoni MT Black" pitchFamily="18" charset="0"/>
            </a:endParaRPr>
          </a:p>
        </p:txBody>
      </p:sp>
      <p:sp>
        <p:nvSpPr>
          <p:cNvPr id="223" name="ZoneTexte 222"/>
          <p:cNvSpPr txBox="1"/>
          <p:nvPr/>
        </p:nvSpPr>
        <p:spPr>
          <a:xfrm>
            <a:off x="3357562" y="6357950"/>
            <a:ext cx="24288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 determine le </a:t>
            </a:r>
            <a:r>
              <a:rPr lang="en-US" dirty="0" err="1" smtClean="0"/>
              <a:t>nombre</a:t>
            </a:r>
            <a:r>
              <a:rPr lang="en-US" dirty="0" smtClean="0"/>
              <a:t> de cases pour </a:t>
            </a:r>
            <a:r>
              <a:rPr lang="en-US" dirty="0" err="1" smtClean="0"/>
              <a:t>lesquelles</a:t>
            </a:r>
            <a:r>
              <a:rPr lang="en-US" dirty="0" smtClean="0"/>
              <a:t> </a:t>
            </a:r>
            <a:r>
              <a:rPr lang="en-US" dirty="0" err="1" smtClean="0"/>
              <a:t>l’adversaire</a:t>
            </a:r>
            <a:r>
              <a:rPr lang="en-US" dirty="0" smtClean="0"/>
              <a:t> </a:t>
            </a:r>
            <a:r>
              <a:rPr lang="en-US" dirty="0" err="1" smtClean="0"/>
              <a:t>seme</a:t>
            </a:r>
            <a:r>
              <a:rPr lang="en-US" dirty="0" smtClean="0"/>
              <a:t> tout en </a:t>
            </a:r>
            <a:r>
              <a:rPr lang="en-US" dirty="0" err="1" smtClean="0"/>
              <a:t>restant</a:t>
            </a:r>
            <a:r>
              <a:rPr lang="en-US" dirty="0" smtClean="0"/>
              <a:t> au bout </a:t>
            </a:r>
            <a:r>
              <a:rPr lang="en-US" dirty="0" err="1" smtClean="0"/>
              <a:t>dans</a:t>
            </a:r>
            <a:r>
              <a:rPr lang="en-US" dirty="0" smtClean="0"/>
              <a:t> son </a:t>
            </a:r>
            <a:r>
              <a:rPr lang="en-US" dirty="0" err="1" smtClean="0"/>
              <a:t>camp.Analyse</a:t>
            </a:r>
            <a:r>
              <a:rPr lang="en-US" dirty="0" smtClean="0"/>
              <a:t> au 1er </a:t>
            </a:r>
            <a:r>
              <a:rPr lang="en-US" dirty="0" err="1" smtClean="0"/>
              <a:t>degre</a:t>
            </a:r>
            <a:endParaRPr lang="fr-FR" dirty="0"/>
          </a:p>
        </p:txBody>
      </p:sp>
      <p:pic>
        <p:nvPicPr>
          <p:cNvPr id="7174" name="Picture 6" descr="http://t0.gstatic.com/images?q=tbn:DEoE2-JUYu2JKM:http://img3cdn.adoosimg.com/95d965ffecfa50de56665bec0d3651b0-1-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46" y="4714876"/>
            <a:ext cx="981075" cy="1000125"/>
          </a:xfrm>
          <a:prstGeom prst="rect">
            <a:avLst/>
          </a:prstGeom>
          <a:noFill/>
        </p:spPr>
      </p:pic>
      <p:pic>
        <p:nvPicPr>
          <p:cNvPr id="7176" name="Picture 8" descr="http://t0.gstatic.com/images?q=tbn:DEoE2-JUYu2JKM:http://img3cdn.adoosimg.com/95d965ffecfa50de56665bec0d3651b0-1-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70" y="4786314"/>
            <a:ext cx="981075" cy="1000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21" y="11"/>
            <a:ext cx="3385185" cy="890284"/>
            <a:chOff x="5066" y="14510"/>
            <a:chExt cx="7108" cy="105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4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</p:grpSpPr>
          <p:sp>
            <p:nvSpPr>
              <p:cNvPr id="39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3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2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321844" y="2"/>
            <a:ext cx="3385185" cy="890284"/>
            <a:chOff x="5066" y="14510"/>
            <a:chExt cx="7108" cy="1052"/>
          </a:xfrm>
        </p:grpSpPr>
        <p:grpSp>
          <p:nvGrpSpPr>
            <p:cNvPr id="9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78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74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</p:grpSpPr>
          <p:sp>
            <p:nvSpPr>
              <p:cNvPr id="71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4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5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6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7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8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9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0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57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-27623" y="8188560"/>
            <a:ext cx="3412808" cy="955448"/>
            <a:chOff x="5008" y="14433"/>
            <a:chExt cx="7166" cy="1129"/>
          </a:xfrm>
        </p:grpSpPr>
        <p:grpSp>
          <p:nvGrpSpPr>
            <p:cNvPr id="15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110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106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 rot="8449780">
              <a:off x="5008" y="14433"/>
              <a:ext cx="1440" cy="1067"/>
              <a:chOff x="4353" y="9825"/>
              <a:chExt cx="1440" cy="1067"/>
            </a:xfrm>
          </p:grpSpPr>
          <p:sp>
            <p:nvSpPr>
              <p:cNvPr id="103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" name="Oval 16"/>
              <p:cNvSpPr>
                <a:spLocks noChangeArrowheads="1"/>
              </p:cNvSpPr>
              <p:nvPr/>
            </p:nvSpPr>
            <p:spPr bwMode="auto">
              <a:xfrm>
                <a:off x="4353" y="9932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95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89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3321844" y="8253718"/>
            <a:ext cx="3385185" cy="890284"/>
            <a:chOff x="5066" y="14510"/>
            <a:chExt cx="7108" cy="1052"/>
          </a:xfrm>
        </p:grpSpPr>
        <p:grpSp>
          <p:nvGrpSpPr>
            <p:cNvPr id="2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142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138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</p:grpSpPr>
          <p:sp>
            <p:nvSpPr>
              <p:cNvPr id="135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127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8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121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39" name="Group 2"/>
          <p:cNvGrpSpPr>
            <a:grpSpLocks/>
          </p:cNvGrpSpPr>
          <p:nvPr/>
        </p:nvGrpSpPr>
        <p:grpSpPr bwMode="auto">
          <a:xfrm rot="5400000">
            <a:off x="-2758662" y="3615886"/>
            <a:ext cx="6018107" cy="500785"/>
            <a:chOff x="5066" y="14510"/>
            <a:chExt cx="7108" cy="1052"/>
          </a:xfrm>
        </p:grpSpPr>
        <p:grpSp>
          <p:nvGrpSpPr>
            <p:cNvPr id="24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174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170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</p:grpSpPr>
          <p:sp>
            <p:nvSpPr>
              <p:cNvPr id="167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159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5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153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46" name="Group 2"/>
          <p:cNvGrpSpPr>
            <a:grpSpLocks/>
          </p:cNvGrpSpPr>
          <p:nvPr/>
        </p:nvGrpSpPr>
        <p:grpSpPr bwMode="auto">
          <a:xfrm rot="5400000">
            <a:off x="3598555" y="3520637"/>
            <a:ext cx="6018107" cy="500785"/>
            <a:chOff x="5064" y="14510"/>
            <a:chExt cx="7110" cy="1052"/>
          </a:xfrm>
        </p:grpSpPr>
        <p:grpSp>
          <p:nvGrpSpPr>
            <p:cNvPr id="247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</p:grpSpPr>
          <p:sp>
            <p:nvSpPr>
              <p:cNvPr id="20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8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</p:grpSpPr>
          <p:sp>
            <p:nvSpPr>
              <p:cNvPr id="20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9" name="Group 14"/>
            <p:cNvGrpSpPr>
              <a:grpSpLocks/>
            </p:cNvGrpSpPr>
            <p:nvPr/>
          </p:nvGrpSpPr>
          <p:grpSpPr bwMode="auto">
            <a:xfrm rot="8449780">
              <a:off x="5064" y="14519"/>
              <a:ext cx="1440" cy="1039"/>
              <a:chOff x="4356" y="9747"/>
              <a:chExt cx="1440" cy="1039"/>
            </a:xfrm>
          </p:grpSpPr>
          <p:sp>
            <p:nvSpPr>
              <p:cNvPr id="199" name="AutoShape 15"/>
              <p:cNvSpPr>
                <a:spLocks noChangeArrowheads="1"/>
              </p:cNvSpPr>
              <p:nvPr/>
            </p:nvSpPr>
            <p:spPr bwMode="auto">
              <a:xfrm rot="2263714">
                <a:off x="4356" y="9826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" name="Oval 16"/>
              <p:cNvSpPr>
                <a:spLocks noChangeArrowheads="1"/>
              </p:cNvSpPr>
              <p:nvPr/>
            </p:nvSpPr>
            <p:spPr bwMode="auto">
              <a:xfrm>
                <a:off x="4576" y="9747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" name="AutoShape 17"/>
              <p:cNvSpPr>
                <a:spLocks noChangeArrowheads="1"/>
              </p:cNvSpPr>
              <p:nvPr/>
            </p:nvSpPr>
            <p:spPr bwMode="auto">
              <a:xfrm>
                <a:off x="4993" y="1005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0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</p:grpSpPr>
          <p:sp>
            <p:nvSpPr>
              <p:cNvPr id="19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1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</p:grpSpPr>
          <p:sp>
            <p:nvSpPr>
              <p:cNvPr id="18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solidFill>
                <a:srgbClr val="FFFFFF">
                  <a:alpha val="0"/>
                </a:srgbClr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214" name="AutoShape 4"/>
          <p:cNvSpPr>
            <a:spLocks noChangeArrowheads="1"/>
          </p:cNvSpPr>
          <p:nvPr/>
        </p:nvSpPr>
        <p:spPr bwMode="auto">
          <a:xfrm rot="16113494">
            <a:off x="-372550" y="7249149"/>
            <a:ext cx="1219200" cy="456990"/>
          </a:xfrm>
          <a:prstGeom prst="flowChartPredefined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5" name="AutoShape 4"/>
          <p:cNvSpPr>
            <a:spLocks noChangeArrowheads="1"/>
          </p:cNvSpPr>
          <p:nvPr/>
        </p:nvSpPr>
        <p:spPr bwMode="auto">
          <a:xfrm rot="16113494">
            <a:off x="6011350" y="7249149"/>
            <a:ext cx="1219200" cy="456990"/>
          </a:xfrm>
          <a:prstGeom prst="flowChartPredefined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6" name="AutoShape 8"/>
          <p:cNvSpPr>
            <a:spLocks noChangeArrowheads="1"/>
          </p:cNvSpPr>
          <p:nvPr/>
        </p:nvSpPr>
        <p:spPr bwMode="auto">
          <a:xfrm rot="13849780">
            <a:off x="242265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7" name="AutoShape 17"/>
          <p:cNvSpPr>
            <a:spLocks noChangeArrowheads="1"/>
          </p:cNvSpPr>
          <p:nvPr/>
        </p:nvSpPr>
        <p:spPr bwMode="auto">
          <a:xfrm rot="8449780">
            <a:off x="6724253" y="293103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8" name="AutoShape 17"/>
          <p:cNvSpPr>
            <a:spLocks noChangeArrowheads="1"/>
          </p:cNvSpPr>
          <p:nvPr/>
        </p:nvSpPr>
        <p:spPr bwMode="auto">
          <a:xfrm rot="8449780">
            <a:off x="6724253" y="7386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9" name="AutoShape 17"/>
          <p:cNvSpPr>
            <a:spLocks noChangeArrowheads="1"/>
          </p:cNvSpPr>
          <p:nvPr/>
        </p:nvSpPr>
        <p:spPr bwMode="auto">
          <a:xfrm rot="8449780">
            <a:off x="6724253" y="8389414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0" name="AutoShape 17"/>
          <p:cNvSpPr>
            <a:spLocks noChangeArrowheads="1"/>
          </p:cNvSpPr>
          <p:nvPr/>
        </p:nvSpPr>
        <p:spPr bwMode="auto">
          <a:xfrm rot="8449780">
            <a:off x="6724253" y="8579911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1" name="Oval 16"/>
          <p:cNvSpPr>
            <a:spLocks noChangeArrowheads="1"/>
          </p:cNvSpPr>
          <p:nvPr/>
        </p:nvSpPr>
        <p:spPr bwMode="auto">
          <a:xfrm rot="8449780">
            <a:off x="-77386" y="7071285"/>
            <a:ext cx="542449" cy="81242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2" name="Oval 16"/>
          <p:cNvSpPr>
            <a:spLocks noChangeArrowheads="1"/>
          </p:cNvSpPr>
          <p:nvPr/>
        </p:nvSpPr>
        <p:spPr bwMode="auto">
          <a:xfrm rot="8449780">
            <a:off x="6352034" y="7071285"/>
            <a:ext cx="542449" cy="81242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4" name="AutoShape 30"/>
          <p:cNvSpPr>
            <a:spLocks noChangeArrowheads="1"/>
          </p:cNvSpPr>
          <p:nvPr/>
        </p:nvSpPr>
        <p:spPr bwMode="auto">
          <a:xfrm rot="13849780">
            <a:off x="135108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5" name="AutoShape 30"/>
          <p:cNvSpPr>
            <a:spLocks noChangeArrowheads="1"/>
          </p:cNvSpPr>
          <p:nvPr/>
        </p:nvSpPr>
        <p:spPr bwMode="auto">
          <a:xfrm rot="13849780">
            <a:off x="27975" y="721209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6" name="AutoShape 30"/>
          <p:cNvSpPr>
            <a:spLocks noChangeArrowheads="1"/>
          </p:cNvSpPr>
          <p:nvPr/>
        </p:nvSpPr>
        <p:spPr bwMode="auto">
          <a:xfrm rot="13849780">
            <a:off x="188688" y="7116844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7" name="AutoShape 30"/>
          <p:cNvSpPr>
            <a:spLocks noChangeArrowheads="1"/>
          </p:cNvSpPr>
          <p:nvPr/>
        </p:nvSpPr>
        <p:spPr bwMode="auto">
          <a:xfrm rot="13849780">
            <a:off x="27975" y="749784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8" name="AutoShape 30"/>
          <p:cNvSpPr>
            <a:spLocks noChangeArrowheads="1"/>
          </p:cNvSpPr>
          <p:nvPr/>
        </p:nvSpPr>
        <p:spPr bwMode="auto">
          <a:xfrm rot="13849780">
            <a:off x="188687" y="7688348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9" name="AutoShape 30"/>
          <p:cNvSpPr>
            <a:spLocks noChangeArrowheads="1"/>
          </p:cNvSpPr>
          <p:nvPr/>
        </p:nvSpPr>
        <p:spPr bwMode="auto">
          <a:xfrm rot="13849780">
            <a:off x="295845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0" name="AutoShape 30"/>
          <p:cNvSpPr>
            <a:spLocks noChangeArrowheads="1"/>
          </p:cNvSpPr>
          <p:nvPr/>
        </p:nvSpPr>
        <p:spPr bwMode="auto">
          <a:xfrm rot="13849780">
            <a:off x="6684399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1" name="AutoShape 30"/>
          <p:cNvSpPr>
            <a:spLocks noChangeArrowheads="1"/>
          </p:cNvSpPr>
          <p:nvPr/>
        </p:nvSpPr>
        <p:spPr bwMode="auto">
          <a:xfrm rot="13849780">
            <a:off x="6684399" y="8164600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2" name="AutoShape 30"/>
          <p:cNvSpPr>
            <a:spLocks noChangeArrowheads="1"/>
          </p:cNvSpPr>
          <p:nvPr/>
        </p:nvSpPr>
        <p:spPr bwMode="auto">
          <a:xfrm rot="13849780">
            <a:off x="6457371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3" name="AutoShape 30"/>
          <p:cNvSpPr>
            <a:spLocks noChangeArrowheads="1"/>
          </p:cNvSpPr>
          <p:nvPr/>
        </p:nvSpPr>
        <p:spPr bwMode="auto">
          <a:xfrm rot="13849780">
            <a:off x="6510948" y="7212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4" name="AutoShape 30"/>
          <p:cNvSpPr>
            <a:spLocks noChangeArrowheads="1"/>
          </p:cNvSpPr>
          <p:nvPr/>
        </p:nvSpPr>
        <p:spPr bwMode="auto">
          <a:xfrm rot="13849780">
            <a:off x="295845" y="8164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5" name="AutoShape 30"/>
          <p:cNvSpPr>
            <a:spLocks noChangeArrowheads="1"/>
          </p:cNvSpPr>
          <p:nvPr/>
        </p:nvSpPr>
        <p:spPr bwMode="auto">
          <a:xfrm rot="13849780">
            <a:off x="403001" y="8545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6" name="AutoShape 30"/>
          <p:cNvSpPr>
            <a:spLocks noChangeArrowheads="1"/>
          </p:cNvSpPr>
          <p:nvPr/>
        </p:nvSpPr>
        <p:spPr bwMode="auto">
          <a:xfrm rot="13849780">
            <a:off x="188688" y="888240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7" name="AutoShape 30"/>
          <p:cNvSpPr>
            <a:spLocks noChangeArrowheads="1"/>
          </p:cNvSpPr>
          <p:nvPr/>
        </p:nvSpPr>
        <p:spPr bwMode="auto">
          <a:xfrm rot="13849780">
            <a:off x="188688" y="845035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750076" y="1523979"/>
            <a:ext cx="964406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875620" y="1428730"/>
            <a:ext cx="13001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071678" y="2143108"/>
            <a:ext cx="240744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72140" y="2571738"/>
            <a:ext cx="3429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04249" y="3714744"/>
            <a:ext cx="592931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71612" y="7072330"/>
            <a:ext cx="3538537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21" y="11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4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39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3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2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321844" y="2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9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78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74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71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4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5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6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7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8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9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0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57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-27623" y="8188560"/>
            <a:ext cx="3412808" cy="955448"/>
            <a:chOff x="5008" y="14433"/>
            <a:chExt cx="7166" cy="1129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15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10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06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 rot="8449780">
              <a:off x="5008" y="14433"/>
              <a:ext cx="1440" cy="1067"/>
              <a:chOff x="4353" y="9825"/>
              <a:chExt cx="1440" cy="1067"/>
            </a:xfrm>
            <a:grpFill/>
          </p:grpSpPr>
          <p:sp>
            <p:nvSpPr>
              <p:cNvPr id="103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" name="Oval 16"/>
              <p:cNvSpPr>
                <a:spLocks noChangeArrowheads="1"/>
              </p:cNvSpPr>
              <p:nvPr/>
            </p:nvSpPr>
            <p:spPr bwMode="auto">
              <a:xfrm>
                <a:off x="4353" y="9932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95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89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3321844" y="8253718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42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38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35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27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8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21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39" name="Group 2"/>
          <p:cNvGrpSpPr>
            <a:grpSpLocks/>
          </p:cNvGrpSpPr>
          <p:nvPr/>
        </p:nvGrpSpPr>
        <p:grpSpPr bwMode="auto">
          <a:xfrm rot="5400000">
            <a:off x="-2758662" y="3615886"/>
            <a:ext cx="6018107" cy="500785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4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74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70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67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59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5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53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46" name="Group 2"/>
          <p:cNvGrpSpPr>
            <a:grpSpLocks/>
          </p:cNvGrpSpPr>
          <p:nvPr/>
        </p:nvGrpSpPr>
        <p:grpSpPr bwMode="auto">
          <a:xfrm rot="5400000">
            <a:off x="3598555" y="3520637"/>
            <a:ext cx="6018107" cy="500785"/>
            <a:chOff x="5064" y="14510"/>
            <a:chExt cx="7110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47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20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8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20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9" name="Group 14"/>
            <p:cNvGrpSpPr>
              <a:grpSpLocks/>
            </p:cNvGrpSpPr>
            <p:nvPr/>
          </p:nvGrpSpPr>
          <p:grpSpPr bwMode="auto">
            <a:xfrm rot="8449780">
              <a:off x="5064" y="14519"/>
              <a:ext cx="1440" cy="1039"/>
              <a:chOff x="4356" y="9747"/>
              <a:chExt cx="1440" cy="1039"/>
            </a:xfrm>
            <a:grpFill/>
          </p:grpSpPr>
          <p:sp>
            <p:nvSpPr>
              <p:cNvPr id="199" name="AutoShape 15"/>
              <p:cNvSpPr>
                <a:spLocks noChangeArrowheads="1"/>
              </p:cNvSpPr>
              <p:nvPr/>
            </p:nvSpPr>
            <p:spPr bwMode="auto">
              <a:xfrm rot="2263714">
                <a:off x="4356" y="9826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" name="Oval 16"/>
              <p:cNvSpPr>
                <a:spLocks noChangeArrowheads="1"/>
              </p:cNvSpPr>
              <p:nvPr/>
            </p:nvSpPr>
            <p:spPr bwMode="auto">
              <a:xfrm>
                <a:off x="4576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" name="AutoShape 17"/>
              <p:cNvSpPr>
                <a:spLocks noChangeArrowheads="1"/>
              </p:cNvSpPr>
              <p:nvPr/>
            </p:nvSpPr>
            <p:spPr bwMode="auto">
              <a:xfrm>
                <a:off x="4993" y="1005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0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9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1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8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214" name="AutoShape 4"/>
          <p:cNvSpPr>
            <a:spLocks noChangeArrowheads="1"/>
          </p:cNvSpPr>
          <p:nvPr/>
        </p:nvSpPr>
        <p:spPr bwMode="auto">
          <a:xfrm rot="16113494">
            <a:off x="-3725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5" name="AutoShape 4"/>
          <p:cNvSpPr>
            <a:spLocks noChangeArrowheads="1"/>
          </p:cNvSpPr>
          <p:nvPr/>
        </p:nvSpPr>
        <p:spPr bwMode="auto">
          <a:xfrm rot="16113494">
            <a:off x="60113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6" name="AutoShape 8"/>
          <p:cNvSpPr>
            <a:spLocks noChangeArrowheads="1"/>
          </p:cNvSpPr>
          <p:nvPr/>
        </p:nvSpPr>
        <p:spPr bwMode="auto">
          <a:xfrm rot="13849780">
            <a:off x="242265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7" name="AutoShape 17"/>
          <p:cNvSpPr>
            <a:spLocks noChangeArrowheads="1"/>
          </p:cNvSpPr>
          <p:nvPr/>
        </p:nvSpPr>
        <p:spPr bwMode="auto">
          <a:xfrm rot="8449780">
            <a:off x="6724253" y="293103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8" name="AutoShape 17"/>
          <p:cNvSpPr>
            <a:spLocks noChangeArrowheads="1"/>
          </p:cNvSpPr>
          <p:nvPr/>
        </p:nvSpPr>
        <p:spPr bwMode="auto">
          <a:xfrm rot="8449780">
            <a:off x="6724253" y="7386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9" name="AutoShape 17"/>
          <p:cNvSpPr>
            <a:spLocks noChangeArrowheads="1"/>
          </p:cNvSpPr>
          <p:nvPr/>
        </p:nvSpPr>
        <p:spPr bwMode="auto">
          <a:xfrm rot="8449780">
            <a:off x="6724253" y="8389414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0" name="AutoShape 17"/>
          <p:cNvSpPr>
            <a:spLocks noChangeArrowheads="1"/>
          </p:cNvSpPr>
          <p:nvPr/>
        </p:nvSpPr>
        <p:spPr bwMode="auto">
          <a:xfrm rot="8449780">
            <a:off x="6724253" y="8579911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1" name="Oval 16"/>
          <p:cNvSpPr>
            <a:spLocks noChangeArrowheads="1"/>
          </p:cNvSpPr>
          <p:nvPr/>
        </p:nvSpPr>
        <p:spPr bwMode="auto">
          <a:xfrm rot="8449780">
            <a:off x="-77386" y="7071285"/>
            <a:ext cx="542449" cy="812427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2" name="Oval 16"/>
          <p:cNvSpPr>
            <a:spLocks noChangeArrowheads="1"/>
          </p:cNvSpPr>
          <p:nvPr/>
        </p:nvSpPr>
        <p:spPr bwMode="auto">
          <a:xfrm rot="8449780">
            <a:off x="6352034" y="7071285"/>
            <a:ext cx="542449" cy="812427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4" name="AutoShape 30"/>
          <p:cNvSpPr>
            <a:spLocks noChangeArrowheads="1"/>
          </p:cNvSpPr>
          <p:nvPr/>
        </p:nvSpPr>
        <p:spPr bwMode="auto">
          <a:xfrm rot="13849780">
            <a:off x="135108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5" name="AutoShape 30"/>
          <p:cNvSpPr>
            <a:spLocks noChangeArrowheads="1"/>
          </p:cNvSpPr>
          <p:nvPr/>
        </p:nvSpPr>
        <p:spPr bwMode="auto">
          <a:xfrm rot="13849780">
            <a:off x="27975" y="721209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6" name="AutoShape 30"/>
          <p:cNvSpPr>
            <a:spLocks noChangeArrowheads="1"/>
          </p:cNvSpPr>
          <p:nvPr/>
        </p:nvSpPr>
        <p:spPr bwMode="auto">
          <a:xfrm rot="13849780">
            <a:off x="188688" y="7116844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7" name="AutoShape 30"/>
          <p:cNvSpPr>
            <a:spLocks noChangeArrowheads="1"/>
          </p:cNvSpPr>
          <p:nvPr/>
        </p:nvSpPr>
        <p:spPr bwMode="auto">
          <a:xfrm rot="13849780">
            <a:off x="27975" y="749784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8" name="AutoShape 30"/>
          <p:cNvSpPr>
            <a:spLocks noChangeArrowheads="1"/>
          </p:cNvSpPr>
          <p:nvPr/>
        </p:nvSpPr>
        <p:spPr bwMode="auto">
          <a:xfrm rot="13849780">
            <a:off x="188687" y="7688348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9" name="AutoShape 30"/>
          <p:cNvSpPr>
            <a:spLocks noChangeArrowheads="1"/>
          </p:cNvSpPr>
          <p:nvPr/>
        </p:nvSpPr>
        <p:spPr bwMode="auto">
          <a:xfrm rot="13849780">
            <a:off x="295845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0" name="AutoShape 30"/>
          <p:cNvSpPr>
            <a:spLocks noChangeArrowheads="1"/>
          </p:cNvSpPr>
          <p:nvPr/>
        </p:nvSpPr>
        <p:spPr bwMode="auto">
          <a:xfrm rot="13849780">
            <a:off x="6684399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1" name="AutoShape 30"/>
          <p:cNvSpPr>
            <a:spLocks noChangeArrowheads="1"/>
          </p:cNvSpPr>
          <p:nvPr/>
        </p:nvSpPr>
        <p:spPr bwMode="auto">
          <a:xfrm rot="13849780">
            <a:off x="6684399" y="8164600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2" name="AutoShape 30"/>
          <p:cNvSpPr>
            <a:spLocks noChangeArrowheads="1"/>
          </p:cNvSpPr>
          <p:nvPr/>
        </p:nvSpPr>
        <p:spPr bwMode="auto">
          <a:xfrm rot="13849780">
            <a:off x="6457371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3" name="AutoShape 30"/>
          <p:cNvSpPr>
            <a:spLocks noChangeArrowheads="1"/>
          </p:cNvSpPr>
          <p:nvPr/>
        </p:nvSpPr>
        <p:spPr bwMode="auto">
          <a:xfrm rot="13849780">
            <a:off x="6510948" y="7212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4" name="AutoShape 30"/>
          <p:cNvSpPr>
            <a:spLocks noChangeArrowheads="1"/>
          </p:cNvSpPr>
          <p:nvPr/>
        </p:nvSpPr>
        <p:spPr bwMode="auto">
          <a:xfrm rot="13849780">
            <a:off x="295845" y="8164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5" name="AutoShape 30"/>
          <p:cNvSpPr>
            <a:spLocks noChangeArrowheads="1"/>
          </p:cNvSpPr>
          <p:nvPr/>
        </p:nvSpPr>
        <p:spPr bwMode="auto">
          <a:xfrm rot="13849780">
            <a:off x="403001" y="8545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6" name="AutoShape 30"/>
          <p:cNvSpPr>
            <a:spLocks noChangeArrowheads="1"/>
          </p:cNvSpPr>
          <p:nvPr/>
        </p:nvSpPr>
        <p:spPr bwMode="auto">
          <a:xfrm rot="13849780">
            <a:off x="188688" y="888240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7" name="AutoShape 30"/>
          <p:cNvSpPr>
            <a:spLocks noChangeArrowheads="1"/>
          </p:cNvSpPr>
          <p:nvPr/>
        </p:nvSpPr>
        <p:spPr bwMode="auto">
          <a:xfrm rot="13849780">
            <a:off x="188688" y="845035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52" name="ZoneTexte 251"/>
          <p:cNvSpPr txBox="1"/>
          <p:nvPr/>
        </p:nvSpPr>
        <p:spPr>
          <a:xfrm>
            <a:off x="857232" y="1643042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53" name="ZoneTexte 252"/>
          <p:cNvSpPr txBox="1"/>
          <p:nvPr/>
        </p:nvSpPr>
        <p:spPr>
          <a:xfrm>
            <a:off x="571480" y="1571604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56" name="ZoneTexte 255"/>
          <p:cNvSpPr txBox="1"/>
          <p:nvPr/>
        </p:nvSpPr>
        <p:spPr>
          <a:xfrm>
            <a:off x="642918" y="1357290"/>
            <a:ext cx="55721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hiller" pitchFamily="82" charset="0"/>
              </a:rPr>
              <a:t>1- </a:t>
            </a:r>
            <a:r>
              <a:rPr lang="en-US" sz="2800" dirty="0" smtClean="0">
                <a:latin typeface="Chiller" pitchFamily="82" charset="0"/>
              </a:rPr>
              <a:t> </a:t>
            </a:r>
            <a:r>
              <a:rPr lang="en-US" sz="2800" dirty="0" smtClean="0">
                <a:latin typeface="Chiller" pitchFamily="82" charset="0"/>
              </a:rPr>
              <a:t>configurations de cases </a:t>
            </a:r>
            <a:r>
              <a:rPr lang="en-US" sz="2800" dirty="0" err="1" smtClean="0">
                <a:latin typeface="Chiller" pitchFamily="82" charset="0"/>
              </a:rPr>
              <a:t>contenant</a:t>
            </a:r>
            <a:r>
              <a:rPr lang="en-US" sz="2800" dirty="0" smtClean="0">
                <a:latin typeface="Chiller" pitchFamily="82" charset="0"/>
              </a:rPr>
              <a:t> </a:t>
            </a:r>
            <a:r>
              <a:rPr lang="en-US" sz="2800" dirty="0" err="1" smtClean="0">
                <a:latin typeface="Chiller" pitchFamily="82" charset="0"/>
              </a:rPr>
              <a:t>chacune</a:t>
            </a:r>
            <a:r>
              <a:rPr lang="en-US" sz="2800" dirty="0" smtClean="0">
                <a:latin typeface="Chiller" pitchFamily="82" charset="0"/>
              </a:rPr>
              <a:t> un certain </a:t>
            </a:r>
            <a:r>
              <a:rPr lang="en-US" sz="2800" dirty="0" err="1" smtClean="0">
                <a:latin typeface="Chiller" pitchFamily="82" charset="0"/>
              </a:rPr>
              <a:t>nombre</a:t>
            </a:r>
            <a:r>
              <a:rPr lang="en-US" sz="2800" dirty="0" smtClean="0">
                <a:latin typeface="Chiller" pitchFamily="82" charset="0"/>
              </a:rPr>
              <a:t> de </a:t>
            </a:r>
            <a:r>
              <a:rPr lang="en-US" sz="2800" dirty="0" err="1" smtClean="0">
                <a:latin typeface="Chiller" pitchFamily="82" charset="0"/>
              </a:rPr>
              <a:t>graines</a:t>
            </a:r>
            <a:endParaRPr lang="en-US" sz="2800" dirty="0" smtClean="0">
              <a:latin typeface="Chiller" pitchFamily="82" charset="0"/>
            </a:endParaRPr>
          </a:p>
          <a:p>
            <a:endParaRPr lang="en-US" sz="2800" dirty="0" smtClean="0">
              <a:latin typeface="Chiller" pitchFamily="82" charset="0"/>
            </a:endParaRPr>
          </a:p>
          <a:p>
            <a:r>
              <a:rPr lang="en-US" sz="2800" dirty="0" smtClean="0">
                <a:latin typeface="Chiller" pitchFamily="82" charset="0"/>
              </a:rPr>
              <a:t>2-Quels </a:t>
            </a:r>
            <a:r>
              <a:rPr lang="en-US" sz="2800" dirty="0" err="1" smtClean="0">
                <a:latin typeface="Chiller" pitchFamily="82" charset="0"/>
              </a:rPr>
              <a:t>sont</a:t>
            </a:r>
            <a:r>
              <a:rPr lang="en-US" sz="2800" dirty="0" smtClean="0">
                <a:latin typeface="Chiller" pitchFamily="82" charset="0"/>
              </a:rPr>
              <a:t> les </a:t>
            </a:r>
            <a:r>
              <a:rPr lang="en-US" sz="2800" dirty="0" err="1" smtClean="0">
                <a:latin typeface="Chiller" pitchFamily="82" charset="0"/>
              </a:rPr>
              <a:t>calculs</a:t>
            </a:r>
            <a:r>
              <a:rPr lang="en-US" sz="2800" dirty="0" smtClean="0">
                <a:latin typeface="Chiller" pitchFamily="82" charset="0"/>
              </a:rPr>
              <a:t> </a:t>
            </a:r>
            <a:r>
              <a:rPr lang="en-US" sz="2800" dirty="0" err="1" smtClean="0">
                <a:latin typeface="Chiller" pitchFamily="82" charset="0"/>
              </a:rPr>
              <a:t>operes</a:t>
            </a:r>
            <a:r>
              <a:rPr lang="en-US" sz="2800" dirty="0" smtClean="0">
                <a:latin typeface="Chiller" pitchFamily="82" charset="0"/>
              </a:rPr>
              <a:t> par un </a:t>
            </a:r>
            <a:r>
              <a:rPr lang="en-US" sz="2800" dirty="0" err="1" smtClean="0">
                <a:latin typeface="Chiller" pitchFamily="82" charset="0"/>
              </a:rPr>
              <a:t>joueur</a:t>
            </a:r>
            <a:r>
              <a:rPr lang="en-US" sz="2800" dirty="0" smtClean="0">
                <a:latin typeface="Chiller" pitchFamily="82" charset="0"/>
              </a:rPr>
              <a:t> </a:t>
            </a:r>
            <a:r>
              <a:rPr lang="en-US" sz="2800" dirty="0" err="1" smtClean="0">
                <a:latin typeface="Chiller" pitchFamily="82" charset="0"/>
              </a:rPr>
              <a:t>d’awale</a:t>
            </a:r>
            <a:r>
              <a:rPr lang="en-US" sz="2800" dirty="0" smtClean="0">
                <a:latin typeface="Chiller" pitchFamily="82" charset="0"/>
              </a:rPr>
              <a:t> </a:t>
            </a:r>
            <a:r>
              <a:rPr lang="en-US" sz="2800" dirty="0" err="1" smtClean="0">
                <a:latin typeface="Chiller" pitchFamily="82" charset="0"/>
              </a:rPr>
              <a:t>dans</a:t>
            </a:r>
            <a:r>
              <a:rPr lang="en-US" sz="2800" dirty="0" smtClean="0">
                <a:latin typeface="Chiller" pitchFamily="82" charset="0"/>
              </a:rPr>
              <a:t> </a:t>
            </a:r>
            <a:r>
              <a:rPr lang="en-US" sz="2800" dirty="0" err="1" smtClean="0">
                <a:latin typeface="Chiller" pitchFamily="82" charset="0"/>
              </a:rPr>
              <a:t>ce</a:t>
            </a:r>
            <a:r>
              <a:rPr lang="en-US" sz="2800" dirty="0" smtClean="0">
                <a:latin typeface="Chiller" pitchFamily="82" charset="0"/>
              </a:rPr>
              <a:t> but? </a:t>
            </a:r>
            <a:endParaRPr lang="fr-FR" sz="2800" dirty="0">
              <a:latin typeface="Chiller" pitchFamily="82" charset="0"/>
            </a:endParaRPr>
          </a:p>
        </p:txBody>
      </p:sp>
      <p:sp>
        <p:nvSpPr>
          <p:cNvPr id="223" name="ZoneTexte 222"/>
          <p:cNvSpPr txBox="1"/>
          <p:nvPr/>
        </p:nvSpPr>
        <p:spPr>
          <a:xfrm>
            <a:off x="714356" y="5429256"/>
            <a:ext cx="55721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Chiller" pitchFamily="82" charset="0"/>
              </a:rPr>
              <a:t>Probleme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arithmetique.De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quelle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arithmetique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s’agit’il</a:t>
            </a:r>
            <a:r>
              <a:rPr lang="en-US" sz="3200" dirty="0" smtClean="0">
                <a:latin typeface="Chiller" pitchFamily="82" charset="0"/>
              </a:rPr>
              <a:t>?</a:t>
            </a:r>
          </a:p>
          <a:p>
            <a:r>
              <a:rPr lang="en-US" sz="3200" dirty="0" smtClean="0">
                <a:latin typeface="Chiller" pitchFamily="82" charset="0"/>
              </a:rPr>
              <a:t>Le </a:t>
            </a:r>
            <a:r>
              <a:rPr lang="en-US" sz="3200" dirty="0" err="1" smtClean="0">
                <a:latin typeface="Chiller" pitchFamily="82" charset="0"/>
              </a:rPr>
              <a:t>probleme</a:t>
            </a:r>
            <a:r>
              <a:rPr lang="en-US" sz="3200" dirty="0" smtClean="0">
                <a:latin typeface="Chiller" pitchFamily="82" charset="0"/>
              </a:rPr>
              <a:t> en </a:t>
            </a:r>
            <a:r>
              <a:rPr lang="en-US" sz="3200" dirty="0" err="1" smtClean="0">
                <a:latin typeface="Chiller" pitchFamily="82" charset="0"/>
              </a:rPr>
              <a:t>realite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s’avere</a:t>
            </a:r>
            <a:r>
              <a:rPr lang="en-US" sz="3200" dirty="0" smtClean="0">
                <a:latin typeface="Chiller" pitchFamily="82" charset="0"/>
              </a:rPr>
              <a:t> plus </a:t>
            </a:r>
            <a:r>
              <a:rPr lang="en-US" sz="3200" dirty="0" err="1" smtClean="0">
                <a:latin typeface="Chiller" pitchFamily="82" charset="0"/>
              </a:rPr>
              <a:t>complexe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qu’il</a:t>
            </a:r>
            <a:r>
              <a:rPr lang="en-US" sz="3200" dirty="0" smtClean="0">
                <a:latin typeface="Chiller" pitchFamily="82" charset="0"/>
              </a:rPr>
              <a:t> ne </a:t>
            </a:r>
            <a:r>
              <a:rPr lang="en-US" sz="3200" dirty="0" err="1" smtClean="0">
                <a:latin typeface="Chiller" pitchFamily="82" charset="0"/>
              </a:rPr>
              <a:t>parait</a:t>
            </a:r>
            <a:r>
              <a:rPr lang="en-US" sz="3200" dirty="0" smtClean="0">
                <a:latin typeface="Chiller" pitchFamily="82" charset="0"/>
              </a:rPr>
              <a:t>.</a:t>
            </a:r>
          </a:p>
          <a:p>
            <a:r>
              <a:rPr lang="en-US" sz="3200" dirty="0" smtClean="0">
                <a:latin typeface="Chiller" pitchFamily="82" charset="0"/>
              </a:rPr>
              <a:t>De </a:t>
            </a:r>
            <a:r>
              <a:rPr lang="en-US" sz="3200" dirty="0" err="1" smtClean="0">
                <a:latin typeface="Chiller" pitchFamily="82" charset="0"/>
              </a:rPr>
              <a:t>quelles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modeles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arithmetiques</a:t>
            </a:r>
            <a:endParaRPr lang="fr-FR" sz="3200" dirty="0">
              <a:latin typeface="Chiller" pitchFamily="82" charset="0"/>
            </a:endParaRPr>
          </a:p>
        </p:txBody>
      </p:sp>
      <p:sp>
        <p:nvSpPr>
          <p:cNvPr id="240" name="ZoneTexte 239"/>
          <p:cNvSpPr txBox="1"/>
          <p:nvPr/>
        </p:nvSpPr>
        <p:spPr>
          <a:xfrm>
            <a:off x="714356" y="857224"/>
            <a:ext cx="5357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latin typeface="Chiller" pitchFamily="82" charset="0"/>
              </a:rPr>
              <a:t>PROBLEMATIQUES SOUS-JACENTES</a:t>
            </a:r>
            <a:endParaRPr lang="fr-FR" sz="3200" b="1" u="sng" dirty="0">
              <a:latin typeface="Chiller" pitchFamily="82" charset="0"/>
            </a:endParaRPr>
          </a:p>
        </p:txBody>
      </p:sp>
      <p:pic>
        <p:nvPicPr>
          <p:cNvPr id="5126" name="Picture 6" descr="Afficher l'image en taille réel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8" y="3596726"/>
            <a:ext cx="5500726" cy="1761092"/>
          </a:xfrm>
          <a:prstGeom prst="rect">
            <a:avLst/>
          </a:prstGeom>
          <a:noFill/>
        </p:spPr>
      </p:pic>
      <p:pic>
        <p:nvPicPr>
          <p:cNvPr id="5128" name="Picture 8" descr="http://t1.gstatic.com/images?q=tbn:HwGVAbabwor_EM:http://mapage.noos.fr/lorival.christian/images/collection/primitive/cauris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rot="16015667">
            <a:off x="5286388" y="7215206"/>
            <a:ext cx="790575" cy="695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alpha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21" y="11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4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39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3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2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321844" y="2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9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78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74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71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4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5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6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7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8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9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0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57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-27623" y="8188560"/>
            <a:ext cx="3412808" cy="955448"/>
            <a:chOff x="5008" y="14433"/>
            <a:chExt cx="7166" cy="1129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15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10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06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 rot="8449780">
              <a:off x="5008" y="14433"/>
              <a:ext cx="1440" cy="1067"/>
              <a:chOff x="4353" y="9825"/>
              <a:chExt cx="1440" cy="1067"/>
            </a:xfrm>
            <a:grpFill/>
          </p:grpSpPr>
          <p:sp>
            <p:nvSpPr>
              <p:cNvPr id="103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" name="Oval 16"/>
              <p:cNvSpPr>
                <a:spLocks noChangeArrowheads="1"/>
              </p:cNvSpPr>
              <p:nvPr/>
            </p:nvSpPr>
            <p:spPr bwMode="auto">
              <a:xfrm>
                <a:off x="4353" y="9932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95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89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3321844" y="8253718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42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38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35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27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8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21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39" name="Group 2"/>
          <p:cNvGrpSpPr>
            <a:grpSpLocks/>
          </p:cNvGrpSpPr>
          <p:nvPr/>
        </p:nvGrpSpPr>
        <p:grpSpPr bwMode="auto">
          <a:xfrm rot="5400000">
            <a:off x="-2758662" y="3615886"/>
            <a:ext cx="6018107" cy="500785"/>
            <a:chOff x="5066" y="14510"/>
            <a:chExt cx="7108" cy="1052"/>
          </a:xfrm>
          <a:gradFill>
            <a:gsLst>
              <a:gs pos="25000">
                <a:schemeClr val="accent6">
                  <a:lumMod val="50000"/>
                </a:schemeClr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40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74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1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70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2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67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3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59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4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53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45" name="Group 2"/>
          <p:cNvGrpSpPr>
            <a:grpSpLocks/>
          </p:cNvGrpSpPr>
          <p:nvPr/>
        </p:nvGrpSpPr>
        <p:grpSpPr bwMode="auto">
          <a:xfrm rot="5400000">
            <a:off x="3598555" y="3520637"/>
            <a:ext cx="6018107" cy="500785"/>
            <a:chOff x="5064" y="14510"/>
            <a:chExt cx="7110" cy="1052"/>
          </a:xfrm>
          <a:solidFill>
            <a:schemeClr val="accent6">
              <a:lumMod val="50000"/>
            </a:schemeClr>
          </a:solidFill>
        </p:grpSpPr>
        <p:grpSp>
          <p:nvGrpSpPr>
            <p:cNvPr id="246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20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7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20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8" name="Group 14"/>
            <p:cNvGrpSpPr>
              <a:grpSpLocks/>
            </p:cNvGrpSpPr>
            <p:nvPr/>
          </p:nvGrpSpPr>
          <p:grpSpPr bwMode="auto">
            <a:xfrm rot="8449780">
              <a:off x="5064" y="14519"/>
              <a:ext cx="1440" cy="1039"/>
              <a:chOff x="4356" y="9747"/>
              <a:chExt cx="1440" cy="1039"/>
            </a:xfrm>
            <a:grpFill/>
          </p:grpSpPr>
          <p:sp>
            <p:nvSpPr>
              <p:cNvPr id="199" name="AutoShape 15"/>
              <p:cNvSpPr>
                <a:spLocks noChangeArrowheads="1"/>
              </p:cNvSpPr>
              <p:nvPr/>
            </p:nvSpPr>
            <p:spPr bwMode="auto">
              <a:xfrm rot="2263714">
                <a:off x="4356" y="9826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" name="Oval 16"/>
              <p:cNvSpPr>
                <a:spLocks noChangeArrowheads="1"/>
              </p:cNvSpPr>
              <p:nvPr/>
            </p:nvSpPr>
            <p:spPr bwMode="auto">
              <a:xfrm>
                <a:off x="4576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" name="AutoShape 17"/>
              <p:cNvSpPr>
                <a:spLocks noChangeArrowheads="1"/>
              </p:cNvSpPr>
              <p:nvPr/>
            </p:nvSpPr>
            <p:spPr bwMode="auto">
              <a:xfrm>
                <a:off x="4993" y="1005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9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9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0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8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214" name="AutoShape 4"/>
          <p:cNvSpPr>
            <a:spLocks noChangeArrowheads="1"/>
          </p:cNvSpPr>
          <p:nvPr/>
        </p:nvSpPr>
        <p:spPr bwMode="auto">
          <a:xfrm rot="16113494">
            <a:off x="-372550" y="7249149"/>
            <a:ext cx="1219200" cy="456990"/>
          </a:xfrm>
          <a:prstGeom prst="flowChartPredefinedProcess">
            <a:avLst/>
          </a:prstGeom>
          <a:solidFill>
            <a:schemeClr val="accent6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5" name="AutoShape 4"/>
          <p:cNvSpPr>
            <a:spLocks noChangeArrowheads="1"/>
          </p:cNvSpPr>
          <p:nvPr/>
        </p:nvSpPr>
        <p:spPr bwMode="auto">
          <a:xfrm rot="16113494">
            <a:off x="6011350" y="7249149"/>
            <a:ext cx="1219200" cy="456990"/>
          </a:xfrm>
          <a:prstGeom prst="flowChartPredefinedProcess">
            <a:avLst/>
          </a:prstGeom>
          <a:solidFill>
            <a:schemeClr val="accent6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6" name="AutoShape 8"/>
          <p:cNvSpPr>
            <a:spLocks noChangeArrowheads="1"/>
          </p:cNvSpPr>
          <p:nvPr/>
        </p:nvSpPr>
        <p:spPr bwMode="auto">
          <a:xfrm rot="13849780">
            <a:off x="242265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7" name="AutoShape 17"/>
          <p:cNvSpPr>
            <a:spLocks noChangeArrowheads="1"/>
          </p:cNvSpPr>
          <p:nvPr/>
        </p:nvSpPr>
        <p:spPr bwMode="auto">
          <a:xfrm rot="8449780">
            <a:off x="6724253" y="293103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8" name="AutoShape 17"/>
          <p:cNvSpPr>
            <a:spLocks noChangeArrowheads="1"/>
          </p:cNvSpPr>
          <p:nvPr/>
        </p:nvSpPr>
        <p:spPr bwMode="auto">
          <a:xfrm rot="8449780">
            <a:off x="6724253" y="7386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9" name="AutoShape 17"/>
          <p:cNvSpPr>
            <a:spLocks noChangeArrowheads="1"/>
          </p:cNvSpPr>
          <p:nvPr/>
        </p:nvSpPr>
        <p:spPr bwMode="auto">
          <a:xfrm rot="8449780">
            <a:off x="6724253" y="8389414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0" name="AutoShape 17"/>
          <p:cNvSpPr>
            <a:spLocks noChangeArrowheads="1"/>
          </p:cNvSpPr>
          <p:nvPr/>
        </p:nvSpPr>
        <p:spPr bwMode="auto">
          <a:xfrm rot="8449780">
            <a:off x="6724253" y="8579911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1" name="Oval 16"/>
          <p:cNvSpPr>
            <a:spLocks noChangeArrowheads="1"/>
          </p:cNvSpPr>
          <p:nvPr/>
        </p:nvSpPr>
        <p:spPr bwMode="auto">
          <a:xfrm rot="8449780">
            <a:off x="-77386" y="7071285"/>
            <a:ext cx="542449" cy="81242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2" name="Oval 16"/>
          <p:cNvSpPr>
            <a:spLocks noChangeArrowheads="1"/>
          </p:cNvSpPr>
          <p:nvPr/>
        </p:nvSpPr>
        <p:spPr bwMode="auto">
          <a:xfrm rot="8449780">
            <a:off x="6352034" y="7071285"/>
            <a:ext cx="542449" cy="81242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4" name="AutoShape 30"/>
          <p:cNvSpPr>
            <a:spLocks noChangeArrowheads="1"/>
          </p:cNvSpPr>
          <p:nvPr/>
        </p:nvSpPr>
        <p:spPr bwMode="auto">
          <a:xfrm rot="13849780">
            <a:off x="63014" y="7368340"/>
            <a:ext cx="202803" cy="258921"/>
          </a:xfrm>
          <a:prstGeom prst="flowChartConnector">
            <a:avLst/>
          </a:prstGeom>
          <a:solidFill>
            <a:schemeClr val="accent6">
              <a:lumMod val="50000"/>
              <a:alpha val="0"/>
            </a:scheme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5" name="AutoShape 30"/>
          <p:cNvSpPr>
            <a:spLocks noChangeArrowheads="1"/>
          </p:cNvSpPr>
          <p:nvPr/>
        </p:nvSpPr>
        <p:spPr bwMode="auto">
          <a:xfrm rot="13849780">
            <a:off x="27975" y="721209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6" name="AutoShape 30"/>
          <p:cNvSpPr>
            <a:spLocks noChangeArrowheads="1"/>
          </p:cNvSpPr>
          <p:nvPr/>
        </p:nvSpPr>
        <p:spPr bwMode="auto">
          <a:xfrm rot="13849780">
            <a:off x="188688" y="7116844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7" name="AutoShape 30"/>
          <p:cNvSpPr>
            <a:spLocks noChangeArrowheads="1"/>
          </p:cNvSpPr>
          <p:nvPr/>
        </p:nvSpPr>
        <p:spPr bwMode="auto">
          <a:xfrm rot="13849780">
            <a:off x="27975" y="749784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8" name="AutoShape 30"/>
          <p:cNvSpPr>
            <a:spLocks noChangeArrowheads="1"/>
          </p:cNvSpPr>
          <p:nvPr/>
        </p:nvSpPr>
        <p:spPr bwMode="auto">
          <a:xfrm rot="13849780">
            <a:off x="188687" y="7688348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9" name="AutoShape 30"/>
          <p:cNvSpPr>
            <a:spLocks noChangeArrowheads="1"/>
          </p:cNvSpPr>
          <p:nvPr/>
        </p:nvSpPr>
        <p:spPr bwMode="auto">
          <a:xfrm rot="13849780">
            <a:off x="295845" y="7402596"/>
            <a:ext cx="145627" cy="193269"/>
          </a:xfrm>
          <a:prstGeom prst="flowChartConnector">
            <a:avLst/>
          </a:prstGeom>
          <a:solidFill>
            <a:schemeClr val="accent6">
              <a:lumMod val="50000"/>
              <a:alpha val="0"/>
            </a:scheme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0" name="AutoShape 30"/>
          <p:cNvSpPr>
            <a:spLocks noChangeArrowheads="1"/>
          </p:cNvSpPr>
          <p:nvPr/>
        </p:nvSpPr>
        <p:spPr bwMode="auto">
          <a:xfrm rot="13849780">
            <a:off x="6684399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1" name="AutoShape 30"/>
          <p:cNvSpPr>
            <a:spLocks noChangeArrowheads="1"/>
          </p:cNvSpPr>
          <p:nvPr/>
        </p:nvSpPr>
        <p:spPr bwMode="auto">
          <a:xfrm rot="13849780">
            <a:off x="6684399" y="8164600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2" name="AutoShape 30"/>
          <p:cNvSpPr>
            <a:spLocks noChangeArrowheads="1"/>
          </p:cNvSpPr>
          <p:nvPr/>
        </p:nvSpPr>
        <p:spPr bwMode="auto">
          <a:xfrm rot="13849780">
            <a:off x="6457371" y="7593096"/>
            <a:ext cx="145627" cy="193269"/>
          </a:xfrm>
          <a:prstGeom prst="flowChartConnector">
            <a:avLst/>
          </a:prstGeom>
          <a:solidFill>
            <a:schemeClr val="accent6">
              <a:lumMod val="50000"/>
              <a:alpha val="0"/>
            </a:scheme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3" name="AutoShape 30"/>
          <p:cNvSpPr>
            <a:spLocks noChangeArrowheads="1"/>
          </p:cNvSpPr>
          <p:nvPr/>
        </p:nvSpPr>
        <p:spPr bwMode="auto">
          <a:xfrm rot="13849780">
            <a:off x="6510948" y="7212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4" name="AutoShape 30"/>
          <p:cNvSpPr>
            <a:spLocks noChangeArrowheads="1"/>
          </p:cNvSpPr>
          <p:nvPr/>
        </p:nvSpPr>
        <p:spPr bwMode="auto">
          <a:xfrm rot="13849780">
            <a:off x="295845" y="8164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5" name="AutoShape 30"/>
          <p:cNvSpPr>
            <a:spLocks noChangeArrowheads="1"/>
          </p:cNvSpPr>
          <p:nvPr/>
        </p:nvSpPr>
        <p:spPr bwMode="auto">
          <a:xfrm rot="13849780">
            <a:off x="403001" y="8545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6" name="AutoShape 30"/>
          <p:cNvSpPr>
            <a:spLocks noChangeArrowheads="1"/>
          </p:cNvSpPr>
          <p:nvPr/>
        </p:nvSpPr>
        <p:spPr bwMode="auto">
          <a:xfrm rot="13849780">
            <a:off x="188688" y="888240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7" name="AutoShape 30"/>
          <p:cNvSpPr>
            <a:spLocks noChangeArrowheads="1"/>
          </p:cNvSpPr>
          <p:nvPr/>
        </p:nvSpPr>
        <p:spPr bwMode="auto">
          <a:xfrm rot="13849780">
            <a:off x="188688" y="845035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3" name="Rectangle 222"/>
          <p:cNvSpPr/>
          <p:nvPr/>
        </p:nvSpPr>
        <p:spPr>
          <a:xfrm>
            <a:off x="571480" y="1714480"/>
            <a:ext cx="55721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u="sng" dirty="0"/>
          </a:p>
          <a:p>
            <a:endParaRPr lang="en-US" sz="1400" b="1" u="sng" dirty="0" smtClean="0"/>
          </a:p>
          <a:p>
            <a:endParaRPr lang="en-US" sz="1400" b="1" u="sng" dirty="0"/>
          </a:p>
          <a:p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21" y="11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4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39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3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2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321844" y="2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9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78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74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71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4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5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6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7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8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9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0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57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-27623" y="8188560"/>
            <a:ext cx="3412808" cy="955448"/>
            <a:chOff x="5008" y="14433"/>
            <a:chExt cx="7166" cy="1129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15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10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06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 rot="8449780">
              <a:off x="5008" y="14433"/>
              <a:ext cx="1440" cy="1067"/>
              <a:chOff x="4353" y="9825"/>
              <a:chExt cx="1440" cy="1067"/>
            </a:xfrm>
            <a:grpFill/>
          </p:grpSpPr>
          <p:sp>
            <p:nvSpPr>
              <p:cNvPr id="103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" name="Oval 16"/>
              <p:cNvSpPr>
                <a:spLocks noChangeArrowheads="1"/>
              </p:cNvSpPr>
              <p:nvPr/>
            </p:nvSpPr>
            <p:spPr bwMode="auto">
              <a:xfrm>
                <a:off x="4353" y="9932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95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89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3321844" y="8253718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42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38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35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27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8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21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39" name="Group 2"/>
          <p:cNvGrpSpPr>
            <a:grpSpLocks/>
          </p:cNvGrpSpPr>
          <p:nvPr/>
        </p:nvGrpSpPr>
        <p:grpSpPr bwMode="auto">
          <a:xfrm rot="5400000">
            <a:off x="-2758662" y="3615886"/>
            <a:ext cx="6018107" cy="500785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40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74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1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70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2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67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3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59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4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53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45" name="Group 2"/>
          <p:cNvGrpSpPr>
            <a:grpSpLocks/>
          </p:cNvGrpSpPr>
          <p:nvPr/>
        </p:nvGrpSpPr>
        <p:grpSpPr bwMode="auto">
          <a:xfrm rot="5400000">
            <a:off x="3598555" y="3520637"/>
            <a:ext cx="6018107" cy="500785"/>
            <a:chOff x="5064" y="14510"/>
            <a:chExt cx="7110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46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20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7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20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8" name="Group 14"/>
            <p:cNvGrpSpPr>
              <a:grpSpLocks/>
            </p:cNvGrpSpPr>
            <p:nvPr/>
          </p:nvGrpSpPr>
          <p:grpSpPr bwMode="auto">
            <a:xfrm rot="8449780">
              <a:off x="5064" y="14519"/>
              <a:ext cx="1440" cy="1039"/>
              <a:chOff x="4356" y="9747"/>
              <a:chExt cx="1440" cy="1039"/>
            </a:xfrm>
            <a:grpFill/>
          </p:grpSpPr>
          <p:sp>
            <p:nvSpPr>
              <p:cNvPr id="199" name="AutoShape 15"/>
              <p:cNvSpPr>
                <a:spLocks noChangeArrowheads="1"/>
              </p:cNvSpPr>
              <p:nvPr/>
            </p:nvSpPr>
            <p:spPr bwMode="auto">
              <a:xfrm rot="2263714">
                <a:off x="4356" y="9826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" name="Oval 16"/>
              <p:cNvSpPr>
                <a:spLocks noChangeArrowheads="1"/>
              </p:cNvSpPr>
              <p:nvPr/>
            </p:nvSpPr>
            <p:spPr bwMode="auto">
              <a:xfrm>
                <a:off x="4576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" name="AutoShape 17"/>
              <p:cNvSpPr>
                <a:spLocks noChangeArrowheads="1"/>
              </p:cNvSpPr>
              <p:nvPr/>
            </p:nvSpPr>
            <p:spPr bwMode="auto">
              <a:xfrm>
                <a:off x="4993" y="1005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9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9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0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8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214" name="AutoShape 4"/>
          <p:cNvSpPr>
            <a:spLocks noChangeArrowheads="1"/>
          </p:cNvSpPr>
          <p:nvPr/>
        </p:nvSpPr>
        <p:spPr bwMode="auto">
          <a:xfrm rot="16113494">
            <a:off x="-3725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5" name="AutoShape 4"/>
          <p:cNvSpPr>
            <a:spLocks noChangeArrowheads="1"/>
          </p:cNvSpPr>
          <p:nvPr/>
        </p:nvSpPr>
        <p:spPr bwMode="auto">
          <a:xfrm rot="16113494">
            <a:off x="60113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6" name="AutoShape 8"/>
          <p:cNvSpPr>
            <a:spLocks noChangeArrowheads="1"/>
          </p:cNvSpPr>
          <p:nvPr/>
        </p:nvSpPr>
        <p:spPr bwMode="auto">
          <a:xfrm rot="13849780">
            <a:off x="242265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7" name="AutoShape 17"/>
          <p:cNvSpPr>
            <a:spLocks noChangeArrowheads="1"/>
          </p:cNvSpPr>
          <p:nvPr/>
        </p:nvSpPr>
        <p:spPr bwMode="auto">
          <a:xfrm rot="8449780">
            <a:off x="6724253" y="293103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8" name="AutoShape 17"/>
          <p:cNvSpPr>
            <a:spLocks noChangeArrowheads="1"/>
          </p:cNvSpPr>
          <p:nvPr/>
        </p:nvSpPr>
        <p:spPr bwMode="auto">
          <a:xfrm rot="8449780">
            <a:off x="6724253" y="7386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9" name="AutoShape 17"/>
          <p:cNvSpPr>
            <a:spLocks noChangeArrowheads="1"/>
          </p:cNvSpPr>
          <p:nvPr/>
        </p:nvSpPr>
        <p:spPr bwMode="auto">
          <a:xfrm rot="8449780">
            <a:off x="6724253" y="8389414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0" name="AutoShape 17"/>
          <p:cNvSpPr>
            <a:spLocks noChangeArrowheads="1"/>
          </p:cNvSpPr>
          <p:nvPr/>
        </p:nvSpPr>
        <p:spPr bwMode="auto">
          <a:xfrm rot="8449780">
            <a:off x="6724253" y="8579911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1" name="Oval 16"/>
          <p:cNvSpPr>
            <a:spLocks noChangeArrowheads="1"/>
          </p:cNvSpPr>
          <p:nvPr/>
        </p:nvSpPr>
        <p:spPr bwMode="auto">
          <a:xfrm rot="8449780">
            <a:off x="-77386" y="7071285"/>
            <a:ext cx="542449" cy="812427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2" name="Oval 16"/>
          <p:cNvSpPr>
            <a:spLocks noChangeArrowheads="1"/>
          </p:cNvSpPr>
          <p:nvPr/>
        </p:nvSpPr>
        <p:spPr bwMode="auto">
          <a:xfrm rot="8449780">
            <a:off x="6352034" y="7071285"/>
            <a:ext cx="542449" cy="812427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4" name="AutoShape 30"/>
          <p:cNvSpPr>
            <a:spLocks noChangeArrowheads="1"/>
          </p:cNvSpPr>
          <p:nvPr/>
        </p:nvSpPr>
        <p:spPr bwMode="auto">
          <a:xfrm rot="13849780">
            <a:off x="135108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5" name="AutoShape 30"/>
          <p:cNvSpPr>
            <a:spLocks noChangeArrowheads="1"/>
          </p:cNvSpPr>
          <p:nvPr/>
        </p:nvSpPr>
        <p:spPr bwMode="auto">
          <a:xfrm rot="13849780">
            <a:off x="27975" y="721209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6" name="AutoShape 30"/>
          <p:cNvSpPr>
            <a:spLocks noChangeArrowheads="1"/>
          </p:cNvSpPr>
          <p:nvPr/>
        </p:nvSpPr>
        <p:spPr bwMode="auto">
          <a:xfrm rot="13849780">
            <a:off x="188688" y="7116844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7" name="AutoShape 30"/>
          <p:cNvSpPr>
            <a:spLocks noChangeArrowheads="1"/>
          </p:cNvSpPr>
          <p:nvPr/>
        </p:nvSpPr>
        <p:spPr bwMode="auto">
          <a:xfrm rot="13849780">
            <a:off x="27975" y="749784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8" name="AutoShape 30"/>
          <p:cNvSpPr>
            <a:spLocks noChangeArrowheads="1"/>
          </p:cNvSpPr>
          <p:nvPr/>
        </p:nvSpPr>
        <p:spPr bwMode="auto">
          <a:xfrm rot="13849780">
            <a:off x="188687" y="7688348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9" name="AutoShape 30"/>
          <p:cNvSpPr>
            <a:spLocks noChangeArrowheads="1"/>
          </p:cNvSpPr>
          <p:nvPr/>
        </p:nvSpPr>
        <p:spPr bwMode="auto">
          <a:xfrm rot="13849780">
            <a:off x="295845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0" name="AutoShape 30"/>
          <p:cNvSpPr>
            <a:spLocks noChangeArrowheads="1"/>
          </p:cNvSpPr>
          <p:nvPr/>
        </p:nvSpPr>
        <p:spPr bwMode="auto">
          <a:xfrm rot="13849780">
            <a:off x="6684399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1" name="AutoShape 30"/>
          <p:cNvSpPr>
            <a:spLocks noChangeArrowheads="1"/>
          </p:cNvSpPr>
          <p:nvPr/>
        </p:nvSpPr>
        <p:spPr bwMode="auto">
          <a:xfrm rot="13849780">
            <a:off x="6684399" y="8164600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2" name="AutoShape 30"/>
          <p:cNvSpPr>
            <a:spLocks noChangeArrowheads="1"/>
          </p:cNvSpPr>
          <p:nvPr/>
        </p:nvSpPr>
        <p:spPr bwMode="auto">
          <a:xfrm rot="13849780">
            <a:off x="6457371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3" name="AutoShape 30"/>
          <p:cNvSpPr>
            <a:spLocks noChangeArrowheads="1"/>
          </p:cNvSpPr>
          <p:nvPr/>
        </p:nvSpPr>
        <p:spPr bwMode="auto">
          <a:xfrm rot="13849780">
            <a:off x="6510948" y="7212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4" name="AutoShape 30"/>
          <p:cNvSpPr>
            <a:spLocks noChangeArrowheads="1"/>
          </p:cNvSpPr>
          <p:nvPr/>
        </p:nvSpPr>
        <p:spPr bwMode="auto">
          <a:xfrm rot="13849780">
            <a:off x="295845" y="8164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5" name="AutoShape 30"/>
          <p:cNvSpPr>
            <a:spLocks noChangeArrowheads="1"/>
          </p:cNvSpPr>
          <p:nvPr/>
        </p:nvSpPr>
        <p:spPr bwMode="auto">
          <a:xfrm rot="13849780">
            <a:off x="403001" y="8545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6" name="AutoShape 30"/>
          <p:cNvSpPr>
            <a:spLocks noChangeArrowheads="1"/>
          </p:cNvSpPr>
          <p:nvPr/>
        </p:nvSpPr>
        <p:spPr bwMode="auto">
          <a:xfrm rot="13849780">
            <a:off x="188688" y="888240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7" name="AutoShape 30"/>
          <p:cNvSpPr>
            <a:spLocks noChangeArrowheads="1"/>
          </p:cNvSpPr>
          <p:nvPr/>
        </p:nvSpPr>
        <p:spPr bwMode="auto">
          <a:xfrm rot="13849780">
            <a:off x="188688" y="845035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59" name="Ellipse 258"/>
          <p:cNvSpPr/>
          <p:nvPr/>
        </p:nvSpPr>
        <p:spPr>
          <a:xfrm>
            <a:off x="1357298" y="1071538"/>
            <a:ext cx="4214842" cy="100013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1" name="ZoneTexte 260"/>
          <p:cNvSpPr txBox="1"/>
          <p:nvPr/>
        </p:nvSpPr>
        <p:spPr>
          <a:xfrm>
            <a:off x="2071678" y="1071538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hiller" pitchFamily="82" charset="0"/>
              </a:rPr>
              <a:t>  </a:t>
            </a:r>
            <a:r>
              <a:rPr lang="en-US" sz="2800" b="1" u="sng" dirty="0" smtClean="0">
                <a:solidFill>
                  <a:srgbClr val="FF0000"/>
                </a:solidFill>
                <a:latin typeface="Chiller" pitchFamily="82" charset="0"/>
              </a:rPr>
              <a:t>Les </a:t>
            </a:r>
            <a:r>
              <a:rPr lang="en-US" sz="2800" b="1" u="sng" dirty="0" err="1" smtClean="0">
                <a:solidFill>
                  <a:srgbClr val="FF0000"/>
                </a:solidFill>
                <a:latin typeface="Chiller" pitchFamily="82" charset="0"/>
              </a:rPr>
              <a:t>origines</a:t>
            </a:r>
            <a:r>
              <a:rPr lang="en-US" sz="2800" b="1" u="sng" dirty="0" smtClean="0">
                <a:solidFill>
                  <a:srgbClr val="FF0000"/>
                </a:solidFill>
                <a:latin typeface="Chiller" pitchFamily="82" charset="0"/>
              </a:rPr>
              <a:t> de </a:t>
            </a:r>
            <a:r>
              <a:rPr lang="en-US" sz="2800" b="1" u="sng" dirty="0" err="1" smtClean="0">
                <a:solidFill>
                  <a:srgbClr val="FF0000"/>
                </a:solidFill>
                <a:latin typeface="Chiller" pitchFamily="82" charset="0"/>
              </a:rPr>
              <a:t>l’awale</a:t>
            </a:r>
            <a:endParaRPr lang="fr-FR" sz="2800" b="1" u="sng" dirty="0">
              <a:solidFill>
                <a:srgbClr val="FF0000"/>
              </a:solidFill>
              <a:latin typeface="Chiller" pitchFamily="82" charset="0"/>
            </a:endParaRPr>
          </a:p>
        </p:txBody>
      </p:sp>
      <p:sp>
        <p:nvSpPr>
          <p:cNvPr id="262" name="ZoneTexte 261"/>
          <p:cNvSpPr txBox="1"/>
          <p:nvPr/>
        </p:nvSpPr>
        <p:spPr>
          <a:xfrm>
            <a:off x="571480" y="1714480"/>
            <a:ext cx="5715040" cy="615553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Chiller" pitchFamily="82" charset="0"/>
              </a:rPr>
              <a:t>Origine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tres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ancienne.Origine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recente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dans</a:t>
            </a:r>
            <a:r>
              <a:rPr lang="en-US" sz="3200" dirty="0" smtClean="0">
                <a:latin typeface="Chiller" pitchFamily="82" charset="0"/>
              </a:rPr>
              <a:t> le </a:t>
            </a:r>
            <a:r>
              <a:rPr lang="en-US" sz="3200" dirty="0" err="1" smtClean="0">
                <a:latin typeface="Chiller" pitchFamily="82" charset="0"/>
              </a:rPr>
              <a:t>golfe</a:t>
            </a:r>
            <a:r>
              <a:rPr lang="en-US" sz="3200" dirty="0" smtClean="0">
                <a:latin typeface="Chiller" pitchFamily="82" charset="0"/>
              </a:rPr>
              <a:t> de  </a:t>
            </a:r>
            <a:r>
              <a:rPr lang="en-US" sz="3200" dirty="0" err="1" smtClean="0">
                <a:latin typeface="Chiller" pitchFamily="82" charset="0"/>
              </a:rPr>
              <a:t>Guinee</a:t>
            </a:r>
            <a:endParaRPr lang="fr-FR" sz="3200" dirty="0" smtClean="0">
              <a:latin typeface="Chiller" pitchFamily="82" charset="0"/>
            </a:endParaRPr>
          </a:p>
          <a:p>
            <a:endParaRPr lang="en-US" dirty="0" smtClean="0">
              <a:latin typeface="Baskerville Old Face" pitchFamily="18" charset="0"/>
            </a:endParaRPr>
          </a:p>
          <a:p>
            <a:endParaRPr lang="en-US" dirty="0" smtClean="0">
              <a:latin typeface="Baskerville Old Face" pitchFamily="18" charset="0"/>
            </a:endParaRPr>
          </a:p>
          <a:p>
            <a:endParaRPr lang="en-US" dirty="0" smtClean="0">
              <a:latin typeface="Baskerville Old Face" pitchFamily="18" charset="0"/>
            </a:endParaRPr>
          </a:p>
          <a:p>
            <a:endParaRPr lang="en-US" dirty="0" smtClean="0">
              <a:latin typeface="Baskerville Old Face" pitchFamily="18" charset="0"/>
            </a:endParaRPr>
          </a:p>
          <a:p>
            <a:endParaRPr lang="en-US" dirty="0" smtClean="0">
              <a:latin typeface="Baskerville Old Face" pitchFamily="18" charset="0"/>
            </a:endParaRPr>
          </a:p>
          <a:p>
            <a:endParaRPr lang="en-US" dirty="0" smtClean="0">
              <a:latin typeface="Baskerville Old Face" pitchFamily="18" charset="0"/>
            </a:endParaRPr>
          </a:p>
          <a:p>
            <a:endParaRPr lang="en-US" dirty="0" smtClean="0">
              <a:latin typeface="Baskerville Old Face" pitchFamily="18" charset="0"/>
            </a:endParaRPr>
          </a:p>
          <a:p>
            <a:r>
              <a:rPr lang="en-US" sz="3200" dirty="0" smtClean="0">
                <a:latin typeface="Chiller" pitchFamily="82" charset="0"/>
              </a:rPr>
              <a:t>Il </a:t>
            </a:r>
            <a:r>
              <a:rPr lang="en-US" sz="3200" dirty="0" err="1" smtClean="0">
                <a:latin typeface="Chiller" pitchFamily="82" charset="0"/>
              </a:rPr>
              <a:t>est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aussi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etabli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qu’il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s’est</a:t>
            </a:r>
            <a:r>
              <a:rPr lang="en-US" sz="3200" dirty="0" smtClean="0">
                <a:latin typeface="Chiller" pitchFamily="82" charset="0"/>
              </a:rPr>
              <a:t>  </a:t>
            </a:r>
            <a:r>
              <a:rPr lang="en-US" sz="3200" dirty="0" err="1" smtClean="0">
                <a:latin typeface="Chiller" pitchFamily="82" charset="0"/>
              </a:rPr>
              <a:t>repandu</a:t>
            </a:r>
            <a:r>
              <a:rPr lang="en-US" sz="3200" dirty="0" smtClean="0">
                <a:latin typeface="Chiller" pitchFamily="82" charset="0"/>
              </a:rPr>
              <a:t> a </a:t>
            </a:r>
            <a:r>
              <a:rPr lang="en-US" sz="3200" dirty="0" err="1" smtClean="0">
                <a:latin typeface="Chiller" pitchFamily="82" charset="0"/>
              </a:rPr>
              <a:t>travers</a:t>
            </a:r>
            <a:r>
              <a:rPr lang="en-US" sz="3200" dirty="0" smtClean="0">
                <a:latin typeface="Chiller" pitchFamily="82" charset="0"/>
              </a:rPr>
              <a:t> le </a:t>
            </a:r>
            <a:r>
              <a:rPr lang="en-US" sz="3200" dirty="0" err="1" smtClean="0">
                <a:latin typeface="Chiller" pitchFamily="82" charset="0"/>
              </a:rPr>
              <a:t>monde.Vulgarisation</a:t>
            </a:r>
            <a:r>
              <a:rPr lang="en-US" sz="3200" dirty="0" smtClean="0">
                <a:latin typeface="Chiller" pitchFamily="82" charset="0"/>
              </a:rPr>
              <a:t> </a:t>
            </a:r>
            <a:r>
              <a:rPr lang="en-US" sz="3200" dirty="0" err="1" smtClean="0">
                <a:latin typeface="Chiller" pitchFamily="82" charset="0"/>
              </a:rPr>
              <a:t>recente</a:t>
            </a:r>
            <a:r>
              <a:rPr lang="en-US" sz="3200" dirty="0" smtClean="0">
                <a:latin typeface="Chiller" pitchFamily="82" charset="0"/>
              </a:rPr>
              <a:t> grace aux TIC</a:t>
            </a:r>
            <a:endParaRPr lang="fr-FR" sz="3200" dirty="0" smtClean="0">
              <a:latin typeface="Chiller" pitchFamily="82" charset="0"/>
            </a:endParaRPr>
          </a:p>
          <a:p>
            <a:endParaRPr lang="fr-FR" dirty="0" smtClean="0">
              <a:latin typeface="Baskerville Old Face" pitchFamily="18" charset="0"/>
            </a:endParaRPr>
          </a:p>
          <a:p>
            <a:endParaRPr lang="fr-FR" dirty="0" smtClean="0">
              <a:latin typeface="Baskerville Old Face" pitchFamily="18" charset="0"/>
            </a:endParaRPr>
          </a:p>
          <a:p>
            <a:endParaRPr lang="fr-FR" dirty="0" smtClean="0">
              <a:latin typeface="Baskerville Old Face" pitchFamily="18" charset="0"/>
            </a:endParaRPr>
          </a:p>
          <a:p>
            <a:r>
              <a:rPr lang="fr-FR" dirty="0"/>
              <a:t/>
            </a:r>
            <a:br>
              <a:rPr lang="fr-FR" dirty="0"/>
            </a:br>
            <a:endParaRPr lang="fr-FR" dirty="0" smtClean="0"/>
          </a:p>
          <a:p>
            <a:r>
              <a:rPr lang="en-US" dirty="0" smtClean="0"/>
              <a:t> </a:t>
            </a:r>
            <a:endParaRPr lang="fr-FR" dirty="0"/>
          </a:p>
        </p:txBody>
      </p:sp>
      <p:pic>
        <p:nvPicPr>
          <p:cNvPr id="3076" name="Picture 4" descr="awal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80" y="2643174"/>
            <a:ext cx="5643602" cy="1857388"/>
          </a:xfrm>
          <a:prstGeom prst="rect">
            <a:avLst/>
          </a:prstGeom>
          <a:noFill/>
        </p:spPr>
      </p:pic>
      <p:pic>
        <p:nvPicPr>
          <p:cNvPr id="263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lum bright="-28000" contrast="-60000"/>
          </a:blip>
          <a:srcRect/>
          <a:stretch>
            <a:fillRect/>
          </a:stretch>
        </p:blipFill>
        <p:spPr bwMode="auto">
          <a:xfrm>
            <a:off x="500042" y="857224"/>
            <a:ext cx="1035844" cy="857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1" name="images1"/>
          <p:cNvPicPr/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642918" y="6000760"/>
            <a:ext cx="5582160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21" y="11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4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39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3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2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321844" y="2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9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78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74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71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4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5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6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7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8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9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0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57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-27623" y="8188560"/>
            <a:ext cx="3412808" cy="955448"/>
            <a:chOff x="5008" y="14433"/>
            <a:chExt cx="7166" cy="1129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15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10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06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 rot="8449780">
              <a:off x="5008" y="14433"/>
              <a:ext cx="1440" cy="1067"/>
              <a:chOff x="4353" y="9825"/>
              <a:chExt cx="1440" cy="1067"/>
            </a:xfrm>
            <a:grpFill/>
          </p:grpSpPr>
          <p:sp>
            <p:nvSpPr>
              <p:cNvPr id="103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" name="Oval 16"/>
              <p:cNvSpPr>
                <a:spLocks noChangeArrowheads="1"/>
              </p:cNvSpPr>
              <p:nvPr/>
            </p:nvSpPr>
            <p:spPr bwMode="auto">
              <a:xfrm>
                <a:off x="4353" y="9932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95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89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3321844" y="8253718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42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38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35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27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8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21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39" name="Group 2"/>
          <p:cNvGrpSpPr>
            <a:grpSpLocks/>
          </p:cNvGrpSpPr>
          <p:nvPr/>
        </p:nvGrpSpPr>
        <p:grpSpPr bwMode="auto">
          <a:xfrm rot="5400000">
            <a:off x="-2758662" y="3615886"/>
            <a:ext cx="6018107" cy="500785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4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74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70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67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59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5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53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46" name="Group 2"/>
          <p:cNvGrpSpPr>
            <a:grpSpLocks/>
          </p:cNvGrpSpPr>
          <p:nvPr/>
        </p:nvGrpSpPr>
        <p:grpSpPr bwMode="auto">
          <a:xfrm rot="5400000">
            <a:off x="3598555" y="3520637"/>
            <a:ext cx="6018107" cy="500785"/>
            <a:chOff x="5064" y="14510"/>
            <a:chExt cx="7110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47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20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8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20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9" name="Group 14"/>
            <p:cNvGrpSpPr>
              <a:grpSpLocks/>
            </p:cNvGrpSpPr>
            <p:nvPr/>
          </p:nvGrpSpPr>
          <p:grpSpPr bwMode="auto">
            <a:xfrm rot="8449780">
              <a:off x="5064" y="14519"/>
              <a:ext cx="1440" cy="1039"/>
              <a:chOff x="4356" y="9747"/>
              <a:chExt cx="1440" cy="1039"/>
            </a:xfrm>
            <a:grpFill/>
          </p:grpSpPr>
          <p:sp>
            <p:nvSpPr>
              <p:cNvPr id="199" name="AutoShape 15"/>
              <p:cNvSpPr>
                <a:spLocks noChangeArrowheads="1"/>
              </p:cNvSpPr>
              <p:nvPr/>
            </p:nvSpPr>
            <p:spPr bwMode="auto">
              <a:xfrm rot="2263714">
                <a:off x="4356" y="9826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" name="Oval 16"/>
              <p:cNvSpPr>
                <a:spLocks noChangeArrowheads="1"/>
              </p:cNvSpPr>
              <p:nvPr/>
            </p:nvSpPr>
            <p:spPr bwMode="auto">
              <a:xfrm>
                <a:off x="4576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" name="AutoShape 17"/>
              <p:cNvSpPr>
                <a:spLocks noChangeArrowheads="1"/>
              </p:cNvSpPr>
              <p:nvPr/>
            </p:nvSpPr>
            <p:spPr bwMode="auto">
              <a:xfrm>
                <a:off x="4993" y="1005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0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9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1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8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214" name="AutoShape 4"/>
          <p:cNvSpPr>
            <a:spLocks noChangeArrowheads="1"/>
          </p:cNvSpPr>
          <p:nvPr/>
        </p:nvSpPr>
        <p:spPr bwMode="auto">
          <a:xfrm rot="16113494">
            <a:off x="-3725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5" name="AutoShape 4"/>
          <p:cNvSpPr>
            <a:spLocks noChangeArrowheads="1"/>
          </p:cNvSpPr>
          <p:nvPr/>
        </p:nvSpPr>
        <p:spPr bwMode="auto">
          <a:xfrm rot="16113494">
            <a:off x="60113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6" name="AutoShape 8"/>
          <p:cNvSpPr>
            <a:spLocks noChangeArrowheads="1"/>
          </p:cNvSpPr>
          <p:nvPr/>
        </p:nvSpPr>
        <p:spPr bwMode="auto">
          <a:xfrm rot="13849780">
            <a:off x="242265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7" name="AutoShape 17"/>
          <p:cNvSpPr>
            <a:spLocks noChangeArrowheads="1"/>
          </p:cNvSpPr>
          <p:nvPr/>
        </p:nvSpPr>
        <p:spPr bwMode="auto">
          <a:xfrm rot="8449780">
            <a:off x="6724253" y="293103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8" name="AutoShape 17"/>
          <p:cNvSpPr>
            <a:spLocks noChangeArrowheads="1"/>
          </p:cNvSpPr>
          <p:nvPr/>
        </p:nvSpPr>
        <p:spPr bwMode="auto">
          <a:xfrm rot="8449780">
            <a:off x="6724253" y="7386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9" name="AutoShape 17"/>
          <p:cNvSpPr>
            <a:spLocks noChangeArrowheads="1"/>
          </p:cNvSpPr>
          <p:nvPr/>
        </p:nvSpPr>
        <p:spPr bwMode="auto">
          <a:xfrm rot="8449780">
            <a:off x="6724253" y="8389414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0" name="AutoShape 17"/>
          <p:cNvSpPr>
            <a:spLocks noChangeArrowheads="1"/>
          </p:cNvSpPr>
          <p:nvPr/>
        </p:nvSpPr>
        <p:spPr bwMode="auto">
          <a:xfrm rot="8449780">
            <a:off x="6724253" y="8579911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1" name="Oval 16"/>
          <p:cNvSpPr>
            <a:spLocks noChangeArrowheads="1"/>
          </p:cNvSpPr>
          <p:nvPr/>
        </p:nvSpPr>
        <p:spPr bwMode="auto">
          <a:xfrm rot="8449780">
            <a:off x="-77386" y="7071285"/>
            <a:ext cx="542449" cy="812427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2" name="Oval 16"/>
          <p:cNvSpPr>
            <a:spLocks noChangeArrowheads="1"/>
          </p:cNvSpPr>
          <p:nvPr/>
        </p:nvSpPr>
        <p:spPr bwMode="auto">
          <a:xfrm rot="8449780">
            <a:off x="6352034" y="7071285"/>
            <a:ext cx="542449" cy="812427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4" name="AutoShape 30"/>
          <p:cNvSpPr>
            <a:spLocks noChangeArrowheads="1"/>
          </p:cNvSpPr>
          <p:nvPr/>
        </p:nvSpPr>
        <p:spPr bwMode="auto">
          <a:xfrm rot="13849780">
            <a:off x="135108" y="7402596"/>
            <a:ext cx="145627" cy="193269"/>
          </a:xfrm>
          <a:prstGeom prst="flowChartConnector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5" name="AutoShape 30"/>
          <p:cNvSpPr>
            <a:spLocks noChangeArrowheads="1"/>
          </p:cNvSpPr>
          <p:nvPr/>
        </p:nvSpPr>
        <p:spPr bwMode="auto">
          <a:xfrm rot="13849780">
            <a:off x="27975" y="721209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6" name="AutoShape 30"/>
          <p:cNvSpPr>
            <a:spLocks noChangeArrowheads="1"/>
          </p:cNvSpPr>
          <p:nvPr/>
        </p:nvSpPr>
        <p:spPr bwMode="auto">
          <a:xfrm rot="13849780">
            <a:off x="188688" y="7116844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7" name="AutoShape 30"/>
          <p:cNvSpPr>
            <a:spLocks noChangeArrowheads="1"/>
          </p:cNvSpPr>
          <p:nvPr/>
        </p:nvSpPr>
        <p:spPr bwMode="auto">
          <a:xfrm rot="13849780">
            <a:off x="27975" y="749784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8" name="AutoShape 30"/>
          <p:cNvSpPr>
            <a:spLocks noChangeArrowheads="1"/>
          </p:cNvSpPr>
          <p:nvPr/>
        </p:nvSpPr>
        <p:spPr bwMode="auto">
          <a:xfrm rot="13849780">
            <a:off x="188687" y="7688348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9" name="AutoShape 30"/>
          <p:cNvSpPr>
            <a:spLocks noChangeArrowheads="1"/>
          </p:cNvSpPr>
          <p:nvPr/>
        </p:nvSpPr>
        <p:spPr bwMode="auto">
          <a:xfrm rot="13849780">
            <a:off x="295845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0" name="AutoShape 30"/>
          <p:cNvSpPr>
            <a:spLocks noChangeArrowheads="1"/>
          </p:cNvSpPr>
          <p:nvPr/>
        </p:nvSpPr>
        <p:spPr bwMode="auto">
          <a:xfrm rot="13849780">
            <a:off x="6684399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1" name="AutoShape 30"/>
          <p:cNvSpPr>
            <a:spLocks noChangeArrowheads="1"/>
          </p:cNvSpPr>
          <p:nvPr/>
        </p:nvSpPr>
        <p:spPr bwMode="auto">
          <a:xfrm rot="13849780">
            <a:off x="6684399" y="8164600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2" name="AutoShape 30"/>
          <p:cNvSpPr>
            <a:spLocks noChangeArrowheads="1"/>
          </p:cNvSpPr>
          <p:nvPr/>
        </p:nvSpPr>
        <p:spPr bwMode="auto">
          <a:xfrm rot="13849780">
            <a:off x="6457371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3" name="AutoShape 30"/>
          <p:cNvSpPr>
            <a:spLocks noChangeArrowheads="1"/>
          </p:cNvSpPr>
          <p:nvPr/>
        </p:nvSpPr>
        <p:spPr bwMode="auto">
          <a:xfrm rot="13849780">
            <a:off x="6510948" y="7212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4" name="AutoShape 30"/>
          <p:cNvSpPr>
            <a:spLocks noChangeArrowheads="1"/>
          </p:cNvSpPr>
          <p:nvPr/>
        </p:nvSpPr>
        <p:spPr bwMode="auto">
          <a:xfrm rot="13849780">
            <a:off x="295845" y="8164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5" name="AutoShape 30"/>
          <p:cNvSpPr>
            <a:spLocks noChangeArrowheads="1"/>
          </p:cNvSpPr>
          <p:nvPr/>
        </p:nvSpPr>
        <p:spPr bwMode="auto">
          <a:xfrm rot="13849780">
            <a:off x="403001" y="8545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6" name="AutoShape 30"/>
          <p:cNvSpPr>
            <a:spLocks noChangeArrowheads="1"/>
          </p:cNvSpPr>
          <p:nvPr/>
        </p:nvSpPr>
        <p:spPr bwMode="auto">
          <a:xfrm rot="13849780">
            <a:off x="188688" y="888240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7" name="AutoShape 30"/>
          <p:cNvSpPr>
            <a:spLocks noChangeArrowheads="1"/>
          </p:cNvSpPr>
          <p:nvPr/>
        </p:nvSpPr>
        <p:spPr bwMode="auto">
          <a:xfrm rot="13849780">
            <a:off x="188688" y="845035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54" name="ZoneTexte 253"/>
          <p:cNvSpPr txBox="1"/>
          <p:nvPr/>
        </p:nvSpPr>
        <p:spPr>
          <a:xfrm>
            <a:off x="1000108" y="1714480"/>
            <a:ext cx="47149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-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un plateau de 12 cases, 6 de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chaque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 cote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nord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 ,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sud</a:t>
            </a:r>
            <a:endParaRPr lang="en-US" sz="3200" dirty="0">
              <a:solidFill>
                <a:schemeClr val="bg2">
                  <a:lumMod val="25000"/>
                </a:schemeClr>
              </a:solidFill>
              <a:latin typeface="Chiller" pitchFamily="82" charset="0"/>
            </a:endParaRPr>
          </a:p>
          <a:p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- 2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joueurs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nord,sud,Chacun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a son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tour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joue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une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  <a:latin typeface="Chiller" pitchFamily="82" charset="0"/>
              </a:rPr>
              <a:t>case de son camp</a:t>
            </a:r>
            <a:endParaRPr lang="fr-FR" sz="3200" dirty="0">
              <a:solidFill>
                <a:schemeClr val="bg2">
                  <a:lumMod val="25000"/>
                </a:schemeClr>
              </a:solidFill>
              <a:latin typeface="Chiller" pitchFamily="82" charset="0"/>
            </a:endParaRPr>
          </a:p>
        </p:txBody>
      </p:sp>
      <p:sp>
        <p:nvSpPr>
          <p:cNvPr id="257" name="ZoneTexte 256"/>
          <p:cNvSpPr txBox="1"/>
          <p:nvPr/>
        </p:nvSpPr>
        <p:spPr>
          <a:xfrm>
            <a:off x="928670" y="3643306"/>
            <a:ext cx="492922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-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semer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dans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 le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sens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 contraire a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l’aiguille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d’une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montre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 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pour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hiller" pitchFamily="82" charset="0"/>
              </a:rPr>
              <a:t>recolter</a:t>
            </a:r>
            <a:endParaRPr lang="en-US" sz="3200" dirty="0" smtClean="0">
              <a:solidFill>
                <a:schemeClr val="tx1">
                  <a:lumMod val="75000"/>
                  <a:lumOff val="25000"/>
                </a:schemeClr>
              </a:solidFill>
              <a:latin typeface="Chiller" pitchFamily="82" charset="0"/>
            </a:endParaRPr>
          </a:p>
          <a:p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Bauhaus 93" pitchFamily="82" charset="0"/>
            </a:endParaRPr>
          </a:p>
        </p:txBody>
      </p:sp>
      <p:pic>
        <p:nvPicPr>
          <p:cNvPr id="51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 bright="-4000" contrast="25000"/>
          </a:blip>
          <a:srcRect/>
          <a:stretch>
            <a:fillRect/>
          </a:stretch>
        </p:blipFill>
        <p:spPr bwMode="auto">
          <a:xfrm>
            <a:off x="642918" y="5000628"/>
            <a:ext cx="5641978" cy="3278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8" name="ZoneTexte 257"/>
          <p:cNvSpPr txBox="1"/>
          <p:nvPr/>
        </p:nvSpPr>
        <p:spPr>
          <a:xfrm>
            <a:off x="4714884" y="7143768"/>
            <a:ext cx="150019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Les </a:t>
            </a:r>
            <a:r>
              <a:rPr lang="en-US" sz="1400" dirty="0" err="1" smtClean="0"/>
              <a:t>deplacements</a:t>
            </a:r>
            <a:r>
              <a:rPr lang="en-US" sz="1400" dirty="0" smtClean="0"/>
              <a:t> se font </a:t>
            </a:r>
            <a:r>
              <a:rPr lang="en-US" sz="1400" dirty="0" err="1" smtClean="0"/>
              <a:t>dans</a:t>
            </a:r>
            <a:r>
              <a:rPr lang="en-US" sz="1400" dirty="0" smtClean="0"/>
              <a:t> le </a:t>
            </a:r>
            <a:r>
              <a:rPr lang="en-US" sz="1400" dirty="0" err="1" smtClean="0"/>
              <a:t>sens</a:t>
            </a:r>
            <a:r>
              <a:rPr lang="en-US" sz="1400" dirty="0" smtClean="0"/>
              <a:t> contraire a </a:t>
            </a:r>
            <a:r>
              <a:rPr lang="en-US" sz="1400" dirty="0" err="1" smtClean="0"/>
              <a:t>l’aiguille</a:t>
            </a:r>
            <a:r>
              <a:rPr lang="en-US" sz="1400" dirty="0" smtClean="0"/>
              <a:t> </a:t>
            </a:r>
            <a:r>
              <a:rPr lang="en-US" sz="1400" dirty="0" err="1" smtClean="0"/>
              <a:t>d’une</a:t>
            </a:r>
            <a:r>
              <a:rPr lang="en-US" sz="1400" dirty="0" smtClean="0"/>
              <a:t> </a:t>
            </a:r>
            <a:r>
              <a:rPr lang="en-US" sz="1400" dirty="0" err="1" smtClean="0"/>
              <a:t>montre</a:t>
            </a:r>
            <a:endParaRPr lang="fr-FR" sz="1400" dirty="0"/>
          </a:p>
        </p:txBody>
      </p:sp>
      <p:sp>
        <p:nvSpPr>
          <p:cNvPr id="240" name="Ellipse 239"/>
          <p:cNvSpPr/>
          <p:nvPr/>
        </p:nvSpPr>
        <p:spPr>
          <a:xfrm>
            <a:off x="785794" y="928662"/>
            <a:ext cx="5072098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2" name="ZoneTexte 251"/>
          <p:cNvSpPr txBox="1"/>
          <p:nvPr/>
        </p:nvSpPr>
        <p:spPr>
          <a:xfrm>
            <a:off x="1571612" y="1071538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Chiller" pitchFamily="82" charset="0"/>
              </a:rPr>
              <a:t>LES REGLES DE L’AWALE</a:t>
            </a:r>
            <a:endParaRPr lang="fr-FR" sz="2800" b="1" u="sng" dirty="0">
              <a:latin typeface="Chiller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21" y="11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4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39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0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41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3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2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3321844" y="2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9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78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74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71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4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5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6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7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8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9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0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57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8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59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0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1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2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-27623" y="8188560"/>
            <a:ext cx="3412808" cy="955448"/>
            <a:chOff x="5008" y="14433"/>
            <a:chExt cx="7166" cy="1129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15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10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6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06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 rot="8449780">
              <a:off x="5008" y="14433"/>
              <a:ext cx="1440" cy="1067"/>
              <a:chOff x="4353" y="9825"/>
              <a:chExt cx="1440" cy="1067"/>
            </a:xfrm>
            <a:grpFill/>
          </p:grpSpPr>
          <p:sp>
            <p:nvSpPr>
              <p:cNvPr id="103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4" name="Oval 16"/>
              <p:cNvSpPr>
                <a:spLocks noChangeArrowheads="1"/>
              </p:cNvSpPr>
              <p:nvPr/>
            </p:nvSpPr>
            <p:spPr bwMode="auto">
              <a:xfrm>
                <a:off x="4353" y="9932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95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89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3321844" y="8253718"/>
            <a:ext cx="3385185" cy="890284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42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38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35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27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38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21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39" name="Group 2"/>
          <p:cNvGrpSpPr>
            <a:grpSpLocks/>
          </p:cNvGrpSpPr>
          <p:nvPr/>
        </p:nvGrpSpPr>
        <p:grpSpPr bwMode="auto">
          <a:xfrm rot="5400000">
            <a:off x="-2758662" y="3615886"/>
            <a:ext cx="6018107" cy="500785"/>
            <a:chOff x="5066" y="14510"/>
            <a:chExt cx="7108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41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174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5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6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7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8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2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170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3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3" name="Group 14"/>
            <p:cNvGrpSpPr>
              <a:grpSpLocks/>
            </p:cNvGrpSpPr>
            <p:nvPr/>
          </p:nvGrpSpPr>
          <p:grpSpPr bwMode="auto">
            <a:xfrm rot="8449780">
              <a:off x="5066" y="14519"/>
              <a:ext cx="1440" cy="1038"/>
              <a:chOff x="4353" y="9747"/>
              <a:chExt cx="1440" cy="1038"/>
            </a:xfrm>
            <a:grpFill/>
          </p:grpSpPr>
          <p:sp>
            <p:nvSpPr>
              <p:cNvPr id="167" name="AutoShape 15"/>
              <p:cNvSpPr>
                <a:spLocks noChangeArrowheads="1"/>
              </p:cNvSpPr>
              <p:nvPr/>
            </p:nvSpPr>
            <p:spPr bwMode="auto">
              <a:xfrm rot="2263714">
                <a:off x="4353" y="9825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" name="Oval 16"/>
              <p:cNvSpPr>
                <a:spLocks noChangeArrowheads="1"/>
              </p:cNvSpPr>
              <p:nvPr/>
            </p:nvSpPr>
            <p:spPr bwMode="auto">
              <a:xfrm>
                <a:off x="4574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" name="AutoShape 17"/>
              <p:cNvSpPr>
                <a:spLocks noChangeArrowheads="1"/>
              </p:cNvSpPr>
              <p:nvPr/>
            </p:nvSpPr>
            <p:spPr bwMode="auto">
              <a:xfrm>
                <a:off x="4990" y="100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4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59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5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53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46" name="Group 2"/>
          <p:cNvGrpSpPr>
            <a:grpSpLocks/>
          </p:cNvGrpSpPr>
          <p:nvPr/>
        </p:nvGrpSpPr>
        <p:grpSpPr bwMode="auto">
          <a:xfrm rot="5400000">
            <a:off x="3598555" y="3520637"/>
            <a:ext cx="6018107" cy="500785"/>
            <a:chOff x="5064" y="14510"/>
            <a:chExt cx="7110" cy="1052"/>
          </a:xfr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</p:grpSpPr>
        <p:grpSp>
          <p:nvGrpSpPr>
            <p:cNvPr id="247" name="Group 3"/>
            <p:cNvGrpSpPr>
              <a:grpSpLocks/>
            </p:cNvGrpSpPr>
            <p:nvPr/>
          </p:nvGrpSpPr>
          <p:grpSpPr bwMode="auto">
            <a:xfrm rot="8449780">
              <a:off x="7889" y="14546"/>
              <a:ext cx="1440" cy="1016"/>
              <a:chOff x="1422" y="6863"/>
              <a:chExt cx="1440" cy="1016"/>
            </a:xfrm>
            <a:grpFill/>
          </p:grpSpPr>
          <p:sp>
            <p:nvSpPr>
              <p:cNvPr id="206" name="AutoShape 4"/>
              <p:cNvSpPr>
                <a:spLocks noChangeArrowheads="1"/>
              </p:cNvSpPr>
              <p:nvPr/>
            </p:nvSpPr>
            <p:spPr bwMode="auto">
              <a:xfrm rot="2263714">
                <a:off x="1422" y="6919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" name="Oval 5"/>
              <p:cNvSpPr>
                <a:spLocks noChangeArrowheads="1"/>
              </p:cNvSpPr>
              <p:nvPr/>
            </p:nvSpPr>
            <p:spPr bwMode="auto">
              <a:xfrm>
                <a:off x="1567" y="6863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8" name="AutoShape 6"/>
              <p:cNvSpPr>
                <a:spLocks noChangeArrowheads="1"/>
              </p:cNvSpPr>
              <p:nvPr/>
            </p:nvSpPr>
            <p:spPr bwMode="auto">
              <a:xfrm>
                <a:off x="2085" y="702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9" name="AutoShape 7"/>
              <p:cNvSpPr>
                <a:spLocks noChangeArrowheads="1"/>
              </p:cNvSpPr>
              <p:nvPr/>
            </p:nvSpPr>
            <p:spPr bwMode="auto">
              <a:xfrm>
                <a:off x="2368" y="726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0" name="AutoShape 8"/>
              <p:cNvSpPr>
                <a:spLocks noChangeArrowheads="1"/>
              </p:cNvSpPr>
              <p:nvPr/>
            </p:nvSpPr>
            <p:spPr bwMode="auto">
              <a:xfrm>
                <a:off x="1736" y="716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8" name="Group 9"/>
            <p:cNvGrpSpPr>
              <a:grpSpLocks/>
            </p:cNvGrpSpPr>
            <p:nvPr/>
          </p:nvGrpSpPr>
          <p:grpSpPr bwMode="auto">
            <a:xfrm rot="8449780">
              <a:off x="6515" y="14524"/>
              <a:ext cx="1440" cy="997"/>
              <a:chOff x="2354" y="7840"/>
              <a:chExt cx="1440" cy="997"/>
            </a:xfrm>
            <a:grpFill/>
          </p:grpSpPr>
          <p:sp>
            <p:nvSpPr>
              <p:cNvPr id="202" name="AutoShape 10"/>
              <p:cNvSpPr>
                <a:spLocks noChangeArrowheads="1"/>
              </p:cNvSpPr>
              <p:nvPr/>
            </p:nvSpPr>
            <p:spPr bwMode="auto">
              <a:xfrm rot="2263714">
                <a:off x="2354" y="7877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3" name="Oval 11"/>
              <p:cNvSpPr>
                <a:spLocks noChangeArrowheads="1"/>
              </p:cNvSpPr>
              <p:nvPr/>
            </p:nvSpPr>
            <p:spPr bwMode="auto">
              <a:xfrm>
                <a:off x="2540" y="7840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4" name="AutoShape 12"/>
              <p:cNvSpPr>
                <a:spLocks noChangeArrowheads="1"/>
              </p:cNvSpPr>
              <p:nvPr/>
            </p:nvSpPr>
            <p:spPr bwMode="auto">
              <a:xfrm>
                <a:off x="3250" y="7989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" name="AutoShape 13"/>
              <p:cNvSpPr>
                <a:spLocks noChangeArrowheads="1"/>
              </p:cNvSpPr>
              <p:nvPr/>
            </p:nvSpPr>
            <p:spPr bwMode="auto">
              <a:xfrm>
                <a:off x="2862" y="815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49" name="Group 14"/>
            <p:cNvGrpSpPr>
              <a:grpSpLocks/>
            </p:cNvGrpSpPr>
            <p:nvPr/>
          </p:nvGrpSpPr>
          <p:grpSpPr bwMode="auto">
            <a:xfrm rot="8449780">
              <a:off x="5064" y="14519"/>
              <a:ext cx="1440" cy="1039"/>
              <a:chOff x="4356" y="9747"/>
              <a:chExt cx="1440" cy="1039"/>
            </a:xfrm>
            <a:grpFill/>
          </p:grpSpPr>
          <p:sp>
            <p:nvSpPr>
              <p:cNvPr id="199" name="AutoShape 15"/>
              <p:cNvSpPr>
                <a:spLocks noChangeArrowheads="1"/>
              </p:cNvSpPr>
              <p:nvPr/>
            </p:nvSpPr>
            <p:spPr bwMode="auto">
              <a:xfrm rot="2263714">
                <a:off x="4356" y="9826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0" name="Oval 16"/>
              <p:cNvSpPr>
                <a:spLocks noChangeArrowheads="1"/>
              </p:cNvSpPr>
              <p:nvPr/>
            </p:nvSpPr>
            <p:spPr bwMode="auto">
              <a:xfrm>
                <a:off x="4576" y="9747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1" name="AutoShape 17"/>
              <p:cNvSpPr>
                <a:spLocks noChangeArrowheads="1"/>
              </p:cNvSpPr>
              <p:nvPr/>
            </p:nvSpPr>
            <p:spPr bwMode="auto">
              <a:xfrm>
                <a:off x="4993" y="1005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0" name="Group 18"/>
            <p:cNvGrpSpPr>
              <a:grpSpLocks/>
            </p:cNvGrpSpPr>
            <p:nvPr/>
          </p:nvGrpSpPr>
          <p:grpSpPr bwMode="auto">
            <a:xfrm rot="8449780">
              <a:off x="9294" y="14544"/>
              <a:ext cx="1440" cy="960"/>
              <a:chOff x="466" y="6018"/>
              <a:chExt cx="1440" cy="960"/>
            </a:xfrm>
            <a:grpFill/>
          </p:grpSpPr>
          <p:sp>
            <p:nvSpPr>
              <p:cNvPr id="191" name="AutoShape 19"/>
              <p:cNvSpPr>
                <a:spLocks noChangeArrowheads="1"/>
              </p:cNvSpPr>
              <p:nvPr/>
            </p:nvSpPr>
            <p:spPr bwMode="auto">
              <a:xfrm rot="2263714">
                <a:off x="466" y="601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2" name="Oval 20"/>
              <p:cNvSpPr>
                <a:spLocks noChangeArrowheads="1"/>
              </p:cNvSpPr>
              <p:nvPr/>
            </p:nvSpPr>
            <p:spPr bwMode="auto">
              <a:xfrm>
                <a:off x="597" y="6018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3" name="AutoShape 21"/>
              <p:cNvSpPr>
                <a:spLocks noChangeArrowheads="1"/>
              </p:cNvSpPr>
              <p:nvPr/>
            </p:nvSpPr>
            <p:spPr bwMode="auto">
              <a:xfrm>
                <a:off x="1078" y="6424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4" name="AutoShape 22"/>
              <p:cNvSpPr>
                <a:spLocks noChangeArrowheads="1"/>
              </p:cNvSpPr>
              <p:nvPr/>
            </p:nvSpPr>
            <p:spPr bwMode="auto">
              <a:xfrm>
                <a:off x="1250" y="6107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5" name="AutoShape 23"/>
              <p:cNvSpPr>
                <a:spLocks noChangeArrowheads="1"/>
              </p:cNvSpPr>
              <p:nvPr/>
            </p:nvSpPr>
            <p:spPr bwMode="auto">
              <a:xfrm>
                <a:off x="1257" y="6513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6" name="AutoShape 24"/>
              <p:cNvSpPr>
                <a:spLocks noChangeArrowheads="1"/>
              </p:cNvSpPr>
              <p:nvPr/>
            </p:nvSpPr>
            <p:spPr bwMode="auto">
              <a:xfrm>
                <a:off x="1422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7" name="AutoShape 25"/>
              <p:cNvSpPr>
                <a:spLocks noChangeArrowheads="1"/>
              </p:cNvSpPr>
              <p:nvPr/>
            </p:nvSpPr>
            <p:spPr bwMode="auto">
              <a:xfrm>
                <a:off x="741" y="628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8" name="AutoShape 26"/>
              <p:cNvSpPr>
                <a:spLocks noChangeArrowheads="1"/>
              </p:cNvSpPr>
              <p:nvPr/>
            </p:nvSpPr>
            <p:spPr bwMode="auto">
              <a:xfrm>
                <a:off x="913" y="6018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grpSp>
          <p:nvGrpSpPr>
            <p:cNvPr id="251" name="Group 27"/>
            <p:cNvGrpSpPr>
              <a:grpSpLocks/>
            </p:cNvGrpSpPr>
            <p:nvPr/>
          </p:nvGrpSpPr>
          <p:grpSpPr bwMode="auto">
            <a:xfrm rot="8449780">
              <a:off x="10734" y="14510"/>
              <a:ext cx="1440" cy="978"/>
              <a:chOff x="955" y="4708"/>
              <a:chExt cx="1440" cy="978"/>
            </a:xfrm>
            <a:grpFill/>
          </p:grpSpPr>
          <p:sp>
            <p:nvSpPr>
              <p:cNvPr id="185" name="AutoShape 28"/>
              <p:cNvSpPr>
                <a:spLocks noChangeArrowheads="1"/>
              </p:cNvSpPr>
              <p:nvPr/>
            </p:nvSpPr>
            <p:spPr bwMode="auto">
              <a:xfrm rot="2263714">
                <a:off x="955" y="4708"/>
                <a:ext cx="1440" cy="960"/>
              </a:xfrm>
              <a:prstGeom prst="flowChartPredefinedProcess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6" name="Oval 29"/>
              <p:cNvSpPr>
                <a:spLocks noChangeArrowheads="1"/>
              </p:cNvSpPr>
              <p:nvPr/>
            </p:nvSpPr>
            <p:spPr bwMode="auto">
              <a:xfrm>
                <a:off x="1084" y="4726"/>
                <a:ext cx="1139" cy="96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7" name="AutoShape 30"/>
              <p:cNvSpPr>
                <a:spLocks noChangeArrowheads="1"/>
              </p:cNvSpPr>
              <p:nvPr/>
            </p:nvSpPr>
            <p:spPr bwMode="auto">
              <a:xfrm>
                <a:off x="1257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8" name="AutoShape 31"/>
              <p:cNvSpPr>
                <a:spLocks noChangeArrowheads="1"/>
              </p:cNvSpPr>
              <p:nvPr/>
            </p:nvSpPr>
            <p:spPr bwMode="auto">
              <a:xfrm>
                <a:off x="1429" y="4726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9" name="AutoShape 32"/>
              <p:cNvSpPr>
                <a:spLocks noChangeArrowheads="1"/>
              </p:cNvSpPr>
              <p:nvPr/>
            </p:nvSpPr>
            <p:spPr bwMode="auto">
              <a:xfrm>
                <a:off x="1810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0" name="AutoShape 33"/>
              <p:cNvSpPr>
                <a:spLocks noChangeArrowheads="1"/>
              </p:cNvSpPr>
              <p:nvPr/>
            </p:nvSpPr>
            <p:spPr bwMode="auto">
              <a:xfrm>
                <a:off x="1594" y="5132"/>
                <a:ext cx="172" cy="406"/>
              </a:xfrm>
              <a:prstGeom prst="flowChartConnector">
                <a:avLst/>
              </a:prstGeom>
              <a:grpFill/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214" name="AutoShape 4"/>
          <p:cNvSpPr>
            <a:spLocks noChangeArrowheads="1"/>
          </p:cNvSpPr>
          <p:nvPr/>
        </p:nvSpPr>
        <p:spPr bwMode="auto">
          <a:xfrm rot="16113494">
            <a:off x="-3725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5" name="AutoShape 4"/>
          <p:cNvSpPr>
            <a:spLocks noChangeArrowheads="1"/>
          </p:cNvSpPr>
          <p:nvPr/>
        </p:nvSpPr>
        <p:spPr bwMode="auto">
          <a:xfrm rot="16113494">
            <a:off x="6011350" y="7249149"/>
            <a:ext cx="1219200" cy="456990"/>
          </a:xfrm>
          <a:prstGeom prst="flowChartPredefinedProcess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6" name="AutoShape 8"/>
          <p:cNvSpPr>
            <a:spLocks noChangeArrowheads="1"/>
          </p:cNvSpPr>
          <p:nvPr/>
        </p:nvSpPr>
        <p:spPr bwMode="auto">
          <a:xfrm rot="13849780">
            <a:off x="242265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7" name="AutoShape 17"/>
          <p:cNvSpPr>
            <a:spLocks noChangeArrowheads="1"/>
          </p:cNvSpPr>
          <p:nvPr/>
        </p:nvSpPr>
        <p:spPr bwMode="auto">
          <a:xfrm rot="8449780">
            <a:off x="6724253" y="293103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8" name="AutoShape 17"/>
          <p:cNvSpPr>
            <a:spLocks noChangeArrowheads="1"/>
          </p:cNvSpPr>
          <p:nvPr/>
        </p:nvSpPr>
        <p:spPr bwMode="auto">
          <a:xfrm rot="8449780">
            <a:off x="6724253" y="7386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9" name="AutoShape 17"/>
          <p:cNvSpPr>
            <a:spLocks noChangeArrowheads="1"/>
          </p:cNvSpPr>
          <p:nvPr/>
        </p:nvSpPr>
        <p:spPr bwMode="auto">
          <a:xfrm rot="8449780">
            <a:off x="6724253" y="8389414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0" name="AutoShape 17"/>
          <p:cNvSpPr>
            <a:spLocks noChangeArrowheads="1"/>
          </p:cNvSpPr>
          <p:nvPr/>
        </p:nvSpPr>
        <p:spPr bwMode="auto">
          <a:xfrm rot="8449780">
            <a:off x="6724253" y="8579911"/>
            <a:ext cx="81915" cy="343588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1" name="Oval 16"/>
          <p:cNvSpPr>
            <a:spLocks noChangeArrowheads="1"/>
          </p:cNvSpPr>
          <p:nvPr/>
        </p:nvSpPr>
        <p:spPr bwMode="auto">
          <a:xfrm rot="8449780">
            <a:off x="-77386" y="7071285"/>
            <a:ext cx="542449" cy="812427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2" name="Oval 16"/>
          <p:cNvSpPr>
            <a:spLocks noChangeArrowheads="1"/>
          </p:cNvSpPr>
          <p:nvPr/>
        </p:nvSpPr>
        <p:spPr bwMode="auto">
          <a:xfrm rot="8449780">
            <a:off x="6352034" y="7071285"/>
            <a:ext cx="542449" cy="812427"/>
          </a:xfrm>
          <a:prstGeom prst="ellipse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4" name="AutoShape 30"/>
          <p:cNvSpPr>
            <a:spLocks noChangeArrowheads="1"/>
          </p:cNvSpPr>
          <p:nvPr/>
        </p:nvSpPr>
        <p:spPr bwMode="auto">
          <a:xfrm rot="13849780">
            <a:off x="135108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5" name="AutoShape 30"/>
          <p:cNvSpPr>
            <a:spLocks noChangeArrowheads="1"/>
          </p:cNvSpPr>
          <p:nvPr/>
        </p:nvSpPr>
        <p:spPr bwMode="auto">
          <a:xfrm rot="13849780">
            <a:off x="27975" y="721209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6" name="AutoShape 30"/>
          <p:cNvSpPr>
            <a:spLocks noChangeArrowheads="1"/>
          </p:cNvSpPr>
          <p:nvPr/>
        </p:nvSpPr>
        <p:spPr bwMode="auto">
          <a:xfrm rot="13849780">
            <a:off x="188688" y="7116844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7" name="AutoShape 30"/>
          <p:cNvSpPr>
            <a:spLocks noChangeArrowheads="1"/>
          </p:cNvSpPr>
          <p:nvPr/>
        </p:nvSpPr>
        <p:spPr bwMode="auto">
          <a:xfrm rot="13849780">
            <a:off x="27975" y="749784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8" name="AutoShape 30"/>
          <p:cNvSpPr>
            <a:spLocks noChangeArrowheads="1"/>
          </p:cNvSpPr>
          <p:nvPr/>
        </p:nvSpPr>
        <p:spPr bwMode="auto">
          <a:xfrm rot="13849780">
            <a:off x="188687" y="7688348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9" name="AutoShape 30"/>
          <p:cNvSpPr>
            <a:spLocks noChangeArrowheads="1"/>
          </p:cNvSpPr>
          <p:nvPr/>
        </p:nvSpPr>
        <p:spPr bwMode="auto">
          <a:xfrm rot="13849780">
            <a:off x="295845" y="74025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0" name="AutoShape 30"/>
          <p:cNvSpPr>
            <a:spLocks noChangeArrowheads="1"/>
          </p:cNvSpPr>
          <p:nvPr/>
        </p:nvSpPr>
        <p:spPr bwMode="auto">
          <a:xfrm rot="13849780">
            <a:off x="6684399" y="7402596"/>
            <a:ext cx="145627" cy="193269"/>
          </a:xfrm>
          <a:prstGeom prst="flowChartConnector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1" name="AutoShape 30"/>
          <p:cNvSpPr>
            <a:spLocks noChangeArrowheads="1"/>
          </p:cNvSpPr>
          <p:nvPr/>
        </p:nvSpPr>
        <p:spPr bwMode="auto">
          <a:xfrm rot="13849780">
            <a:off x="6684399" y="8164600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2" name="AutoShape 30"/>
          <p:cNvSpPr>
            <a:spLocks noChangeArrowheads="1"/>
          </p:cNvSpPr>
          <p:nvPr/>
        </p:nvSpPr>
        <p:spPr bwMode="auto">
          <a:xfrm rot="13849780">
            <a:off x="6457371" y="7593096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3" name="AutoShape 30"/>
          <p:cNvSpPr>
            <a:spLocks noChangeArrowheads="1"/>
          </p:cNvSpPr>
          <p:nvPr/>
        </p:nvSpPr>
        <p:spPr bwMode="auto">
          <a:xfrm rot="13849780">
            <a:off x="6510948" y="7212096"/>
            <a:ext cx="145627" cy="193269"/>
          </a:xfrm>
          <a:prstGeom prst="flowChartConnector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4" name="AutoShape 30"/>
          <p:cNvSpPr>
            <a:spLocks noChangeArrowheads="1"/>
          </p:cNvSpPr>
          <p:nvPr/>
        </p:nvSpPr>
        <p:spPr bwMode="auto">
          <a:xfrm rot="13849780">
            <a:off x="295845" y="8164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5" name="AutoShape 30"/>
          <p:cNvSpPr>
            <a:spLocks noChangeArrowheads="1"/>
          </p:cNvSpPr>
          <p:nvPr/>
        </p:nvSpPr>
        <p:spPr bwMode="auto">
          <a:xfrm rot="13849780">
            <a:off x="403001" y="8545603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6" name="AutoShape 30"/>
          <p:cNvSpPr>
            <a:spLocks noChangeArrowheads="1"/>
          </p:cNvSpPr>
          <p:nvPr/>
        </p:nvSpPr>
        <p:spPr bwMode="auto">
          <a:xfrm rot="13849780">
            <a:off x="188688" y="8882407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7" name="AutoShape 30"/>
          <p:cNvSpPr>
            <a:spLocks noChangeArrowheads="1"/>
          </p:cNvSpPr>
          <p:nvPr/>
        </p:nvSpPr>
        <p:spPr bwMode="auto">
          <a:xfrm rot="13849780">
            <a:off x="188688" y="8450355"/>
            <a:ext cx="145627" cy="193269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750076" y="1523979"/>
            <a:ext cx="964406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875620" y="1428730"/>
            <a:ext cx="13001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071678" y="2143108"/>
            <a:ext cx="240744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72140" y="2571738"/>
            <a:ext cx="3429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0" name="TextBox 239"/>
          <p:cNvSpPr txBox="1"/>
          <p:nvPr/>
        </p:nvSpPr>
        <p:spPr>
          <a:xfrm>
            <a:off x="2035959" y="1238229"/>
            <a:ext cx="2357454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/>
              <a:t>         L’ awalé</a:t>
            </a:r>
            <a:endParaRPr lang="fr-FR" sz="24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04249" y="3714744"/>
            <a:ext cx="592931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71612" y="7072330"/>
            <a:ext cx="3538537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2" name="Picture 8" descr="http://t1.gstatic.com/images?q=tbn:HwGVAbabwor_EM:http://mapage.noos.fr/lorival.christian/images/collection/primitive/cauris.jpg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rot="16015667">
            <a:off x="830293" y="4280500"/>
            <a:ext cx="790575" cy="695325"/>
          </a:xfrm>
          <a:prstGeom prst="rect">
            <a:avLst/>
          </a:prstGeom>
          <a:noFill/>
        </p:spPr>
      </p:pic>
      <p:pic>
        <p:nvPicPr>
          <p:cNvPr id="253" name="Picture 8" descr="http://t1.gstatic.com/images?q=tbn:HwGVAbabwor_EM:http://mapage.noos.fr/lorival.christian/images/collection/primitive/cauris.jpg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rot="16015667">
            <a:off x="5259449" y="4351938"/>
            <a:ext cx="790575" cy="695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252</Words>
  <Application>Microsoft Office PowerPoint</Application>
  <PresentationFormat>Affichage à l'écran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Company>DOMICILE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DAZ</dc:creator>
  <cp:lastModifiedBy>DAZ</cp:lastModifiedBy>
  <cp:revision>10</cp:revision>
  <dcterms:created xsi:type="dcterms:W3CDTF">2010-06-01T13:42:30Z</dcterms:created>
  <dcterms:modified xsi:type="dcterms:W3CDTF">2010-06-02T22:13:35Z</dcterms:modified>
</cp:coreProperties>
</file>