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5" r:id="rId6"/>
    <p:sldId id="262" r:id="rId7"/>
    <p:sldId id="266" r:id="rId8"/>
    <p:sldId id="269" r:id="rId9"/>
    <p:sldId id="268" r:id="rId10"/>
  </p:sldIdLst>
  <p:sldSz cx="12192000" cy="6858000"/>
  <p:notesSz cx="6858000" cy="9715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446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93740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330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74058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0" y="0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393700" ty="-82550" sx="35000" sy="3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7010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47539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3948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7854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7293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4316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dirty="0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92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B48A1DE-91DB-486C-AE69-D4191F1324C9}" type="datetimeFigureOut">
              <a:rPr lang="fr-FR" smtClean="0"/>
              <a:t>04/04/2014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CE4568A-27E7-4008-9E23-49C3D98EA3F7}" type="slidenum">
              <a:rPr lang="fr-FR" smtClean="0"/>
              <a:t>‹N°›</a:t>
            </a:fld>
            <a:endParaRPr lang="fr-FR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978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COMMENT SE PRODUIT LE MOIRAGE?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MODELISATION PAR UN EXEMPLE SIMPLE:</a:t>
            </a:r>
          </a:p>
          <a:p>
            <a:r>
              <a:rPr lang="fr-FR" dirty="0" smtClean="0"/>
              <a:t>RESEAUX PARALLELES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69732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Qu’est ce qu’un réseau?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réseau est un dispositif composé d’une série de traits parallèles, espacé de manière régulière. Cet espacement est appelé le pas :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399640" y="3022490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526933" y="3013652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3653843" y="3013652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4288393" y="3013651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>
            <a:off x="4161483" y="3013651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3780753" y="3013652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/>
        </p:nvCxnSpPr>
        <p:spPr>
          <a:xfrm>
            <a:off x="3907663" y="3013652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4034573" y="3013652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4415303" y="3013651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4542213" y="3013650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669123" y="3013650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4796033" y="3013649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4922943" y="3013649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5051188" y="3013649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5176763" y="3013649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302338" y="3013648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5427913" y="3013648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Connecteur droit 27"/>
          <p:cNvCxnSpPr/>
          <p:nvPr/>
        </p:nvCxnSpPr>
        <p:spPr>
          <a:xfrm>
            <a:off x="5553488" y="3013648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/>
          <p:nvPr/>
        </p:nvCxnSpPr>
        <p:spPr>
          <a:xfrm>
            <a:off x="5679063" y="3013648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cteur droit 29"/>
          <p:cNvCxnSpPr/>
          <p:nvPr/>
        </p:nvCxnSpPr>
        <p:spPr>
          <a:xfrm>
            <a:off x="5811313" y="3013647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cteur droit 30"/>
          <p:cNvCxnSpPr/>
          <p:nvPr/>
        </p:nvCxnSpPr>
        <p:spPr>
          <a:xfrm>
            <a:off x="5935553" y="3013647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Connecteur droit 31"/>
          <p:cNvCxnSpPr/>
          <p:nvPr/>
        </p:nvCxnSpPr>
        <p:spPr>
          <a:xfrm>
            <a:off x="6061924" y="3022490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Connecteur droit 32"/>
          <p:cNvCxnSpPr/>
          <p:nvPr/>
        </p:nvCxnSpPr>
        <p:spPr>
          <a:xfrm>
            <a:off x="6190724" y="3013646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eur droit 33"/>
          <p:cNvCxnSpPr/>
          <p:nvPr/>
        </p:nvCxnSpPr>
        <p:spPr>
          <a:xfrm>
            <a:off x="6318953" y="3013645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Connecteur droit 34"/>
          <p:cNvCxnSpPr/>
          <p:nvPr/>
        </p:nvCxnSpPr>
        <p:spPr>
          <a:xfrm>
            <a:off x="6445324" y="3013644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Connecteur droit 35"/>
          <p:cNvCxnSpPr/>
          <p:nvPr/>
        </p:nvCxnSpPr>
        <p:spPr>
          <a:xfrm>
            <a:off x="6571135" y="3013643"/>
            <a:ext cx="12878" cy="31633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5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en superposant ces deux simples objets on peut obtenir de tels effets?</a:t>
            </a:r>
            <a:endParaRPr lang="fr-FR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31" y="1650898"/>
            <a:ext cx="4262906" cy="4247626"/>
          </a:xfr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4164" y="1934234"/>
            <a:ext cx="4623515" cy="3964290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1371600" y="5434884"/>
            <a:ext cx="4140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/>
              <a:t>p</a:t>
            </a:r>
            <a:r>
              <a:rPr lang="fr-FR" dirty="0" smtClean="0"/>
              <a:t>: pas du premier réseau</a:t>
            </a:r>
          </a:p>
          <a:p>
            <a:r>
              <a:rPr lang="fr-FR" b="1" i="1" dirty="0"/>
              <a:t>p</a:t>
            </a:r>
            <a:r>
              <a:rPr lang="fr-FR" b="1" dirty="0" smtClean="0"/>
              <a:t>+</a:t>
            </a:r>
            <a:r>
              <a:rPr lang="el-GR" b="1" dirty="0"/>
              <a:t>δ</a:t>
            </a:r>
            <a:r>
              <a:rPr lang="fr-FR" b="1" i="1" dirty="0" smtClean="0"/>
              <a:t>p</a:t>
            </a:r>
            <a:r>
              <a:rPr lang="fr-FR" i="1" dirty="0" smtClean="0"/>
              <a:t>: </a:t>
            </a:r>
            <a:r>
              <a:rPr lang="fr-FR" dirty="0" smtClean="0"/>
              <a:t>Pas du deuxième réseau (</a:t>
            </a:r>
            <a:r>
              <a:rPr lang="el-GR" dirty="0"/>
              <a:t>δ</a:t>
            </a:r>
            <a:r>
              <a:rPr lang="fr-FR" i="1" dirty="0" smtClean="0"/>
              <a:t>p&gt;0).</a:t>
            </a:r>
          </a:p>
          <a:p>
            <a:r>
              <a:rPr lang="fr-FR" b="1" i="1" dirty="0" smtClean="0"/>
              <a:t>d</a:t>
            </a:r>
            <a:r>
              <a:rPr lang="fr-FR" i="1" dirty="0" smtClean="0"/>
              <a:t>: </a:t>
            </a:r>
            <a:r>
              <a:rPr lang="fr-FR" dirty="0" smtClean="0"/>
              <a:t>distance séparant une ligne claire d’une ligne sombre.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203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Explication:  Zoom sur une frange sombre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640946" y="2099255"/>
            <a:ext cx="5962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La frange sombre résulte de la coïncidence entre une zone claire et une zone sombre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53" y="1893194"/>
            <a:ext cx="5072551" cy="3876541"/>
          </a:xfrm>
        </p:spPr>
      </p:pic>
      <p:sp>
        <p:nvSpPr>
          <p:cNvPr id="5" name="ZoneTexte 4"/>
          <p:cNvSpPr txBox="1"/>
          <p:nvPr/>
        </p:nvSpPr>
        <p:spPr>
          <a:xfrm>
            <a:off x="5640946" y="3392810"/>
            <a:ext cx="633640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FR" sz="1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 d ): </a:t>
            </a:r>
            <a:r>
              <a:rPr lang="fr-FR" dirty="0"/>
              <a:t>le pas des lignes de moiré, la distance entre deux bandes des réseaux </a:t>
            </a:r>
            <a:r>
              <a:rPr lang="fr-FR" dirty="0" smtClean="0"/>
              <a:t>qui se </a:t>
            </a:r>
            <a:r>
              <a:rPr lang="fr-FR" dirty="0"/>
              <a:t>superposent parfaitement </a:t>
            </a:r>
            <a:r>
              <a:rPr lang="fr-FR" dirty="0" smtClean="0"/>
              <a:t>(cf. </a:t>
            </a:r>
            <a:r>
              <a:rPr lang="fr-FR" dirty="0"/>
              <a:t>le schémas</a:t>
            </a:r>
            <a:r>
              <a:rPr lang="fr-FR" dirty="0" smtClean="0"/>
              <a:t>)</a:t>
            </a:r>
          </a:p>
          <a:p>
            <a:endParaRPr lang="fr-FR" dirty="0"/>
          </a:p>
          <a:p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Pb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</a:t>
            </a:r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p)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fr-FR" dirty="0"/>
              <a:t>le pas du réseau de </a:t>
            </a:r>
            <a:r>
              <a:rPr lang="fr-FR" dirty="0" smtClean="0"/>
              <a:t>base</a:t>
            </a:r>
          </a:p>
          <a:p>
            <a:endParaRPr lang="fr-FR" dirty="0"/>
          </a:p>
          <a:p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(=</a:t>
            </a:r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</a:t>
            </a: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</a:t>
            </a:r>
            <a:r>
              <a:rPr lang="el-G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</a:t>
            </a:r>
            <a:r>
              <a:rPr lang="fr-F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fr-FR" b="1" i="1" u="sng" dirty="0"/>
              <a:t>)</a:t>
            </a:r>
            <a:r>
              <a:rPr lang="fr-FR" i="1" dirty="0"/>
              <a:t>:  </a:t>
            </a:r>
            <a:r>
              <a:rPr lang="fr-FR" dirty="0"/>
              <a:t>le pas du révélateur</a:t>
            </a:r>
            <a:endParaRPr lang="fr-FR" i="1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369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 les plus curieux!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10896" lvl="2" indent="0" algn="just">
              <a:buNone/>
            </a:pPr>
            <a:r>
              <a:rPr lang="fr-FR" sz="1800" dirty="0" smtClean="0"/>
              <a:t> </a:t>
            </a:r>
            <a:endParaRPr lang="fr-FR" sz="1800" dirty="0" smtClean="0"/>
          </a:p>
          <a:p>
            <a:pPr lvl="2" algn="just"/>
            <a:r>
              <a:rPr lang="fr-FR" sz="1800" dirty="0" smtClean="0"/>
              <a:t>La véritable fonction qui devrait caractériser cet effet là est une fonction créneau, mais vu la complexité du modèle on l’approxime avec une fonction sinus ou cosinus.</a:t>
            </a:r>
          </a:p>
          <a:p>
            <a:pPr lvl="2" algn="just"/>
            <a:endParaRPr lang="fr-FR" sz="1800" dirty="0"/>
          </a:p>
          <a:p>
            <a:pPr lvl="2" algn="just"/>
            <a:r>
              <a:rPr lang="fr-FR" sz="1800" dirty="0" smtClean="0"/>
              <a:t>Fonction créneau:</a:t>
            </a:r>
          </a:p>
          <a:p>
            <a:pPr lvl="2" algn="just"/>
            <a:endParaRPr lang="fr-FR" sz="1800" dirty="0"/>
          </a:p>
          <a:p>
            <a:pPr lvl="2" algn="just"/>
            <a:endParaRPr lang="fr-FR" sz="1800" dirty="0" smtClean="0"/>
          </a:p>
          <a:p>
            <a:pPr lvl="2" algn="just"/>
            <a:endParaRPr lang="fr-FR" sz="1800" dirty="0" smtClean="0"/>
          </a:p>
          <a:p>
            <a:pPr lvl="2" algn="just"/>
            <a:endParaRPr lang="fr-FR" sz="1800" dirty="0" smtClean="0"/>
          </a:p>
          <a:p>
            <a:pPr lvl="2" algn="just"/>
            <a:r>
              <a:rPr lang="fr-FR" sz="1800" dirty="0"/>
              <a:t>Comme le réseau est </a:t>
            </a:r>
            <a:r>
              <a:rPr lang="fr-FR" sz="2000" b="1" dirty="0"/>
              <a:t>périodique</a:t>
            </a:r>
            <a:r>
              <a:rPr lang="fr-FR" sz="1800" dirty="0"/>
              <a:t>, on peut donc le modéliser par une fonction </a:t>
            </a:r>
            <a:r>
              <a:rPr lang="fr-FR" sz="2000" b="1" dirty="0"/>
              <a:t>sinus ou cosinus</a:t>
            </a:r>
            <a:r>
              <a:rPr lang="fr-FR" sz="1800" dirty="0"/>
              <a:t>, c’est pour cela qu’on peut assimiler le phénomène de </a:t>
            </a:r>
            <a:r>
              <a:rPr lang="fr-FR" sz="2000" b="1" dirty="0"/>
              <a:t>moirage</a:t>
            </a:r>
            <a:r>
              <a:rPr lang="fr-FR" sz="1800" dirty="0"/>
              <a:t> à un phénomène d’</a:t>
            </a:r>
            <a:r>
              <a:rPr lang="fr-FR" sz="2000" b="1" dirty="0"/>
              <a:t>interférence</a:t>
            </a:r>
            <a:r>
              <a:rPr lang="fr-FR" sz="1800" dirty="0"/>
              <a:t> et se ramener à un problème physique</a:t>
            </a:r>
            <a:endParaRPr lang="fr-FR" sz="1800" dirty="0"/>
          </a:p>
          <a:p>
            <a:pPr algn="just"/>
            <a:endParaRPr lang="fr-FR" sz="18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8964" y="3227995"/>
            <a:ext cx="3025849" cy="2139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33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 les Maths dans tout ça?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p/2: apparition de la première ligne sombre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Le </a:t>
            </a:r>
            <a:r>
              <a:rPr lang="fr-FR" dirty="0"/>
              <a:t>trait </a:t>
            </a:r>
            <a:r>
              <a:rPr lang="fr-FR" i="1" dirty="0"/>
              <a:t>n</a:t>
            </a:r>
            <a:r>
              <a:rPr lang="fr-FR" dirty="0"/>
              <a:t> du second réseau est décalé de </a:t>
            </a:r>
            <a:r>
              <a:rPr lang="fr-FR" i="1" dirty="0"/>
              <a:t>n</a:t>
            </a:r>
            <a:r>
              <a:rPr lang="fr-FR" dirty="0"/>
              <a:t>·δ</a:t>
            </a:r>
            <a:r>
              <a:rPr lang="fr-FR" i="1" dirty="0"/>
              <a:t>p</a:t>
            </a:r>
            <a:r>
              <a:rPr lang="fr-FR" dirty="0"/>
              <a:t> par rapport au trait </a:t>
            </a:r>
            <a:r>
              <a:rPr lang="fr-FR" i="1" dirty="0"/>
              <a:t>n</a:t>
            </a:r>
            <a:r>
              <a:rPr lang="fr-FR" dirty="0"/>
              <a:t> du premier réseau. La première ligne sombre apparaît donc </a:t>
            </a:r>
            <a:r>
              <a:rPr lang="fr-FR" dirty="0" smtClean="0"/>
              <a:t>pour </a:t>
            </a:r>
            <a:r>
              <a:rPr lang="fr-FR" i="1" dirty="0" smtClean="0"/>
              <a:t>n</a:t>
            </a:r>
            <a:r>
              <a:rPr lang="fr-FR" dirty="0" smtClean="0"/>
              <a:t>·δ</a:t>
            </a:r>
            <a:r>
              <a:rPr lang="fr-FR" i="1" dirty="0" smtClean="0"/>
              <a:t>p</a:t>
            </a:r>
            <a:r>
              <a:rPr lang="fr-FR" dirty="0" smtClean="0"/>
              <a:t>=p/2.</a:t>
            </a:r>
          </a:p>
          <a:p>
            <a:pPr marL="0" indent="0">
              <a:buNone/>
            </a:pPr>
            <a:r>
              <a:rPr lang="fr-FR" dirty="0" smtClean="0"/>
              <a:t>                                       D’où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fr-FR" dirty="0"/>
              <a:t>La distance </a:t>
            </a:r>
            <a:r>
              <a:rPr lang="fr-FR" i="1" dirty="0"/>
              <a:t>d</a:t>
            </a:r>
            <a:r>
              <a:rPr lang="fr-FR" dirty="0"/>
              <a:t> séparant une ligne sombre d'une ligne claire est </a:t>
            </a:r>
            <a:r>
              <a:rPr lang="fr-FR" dirty="0" smtClean="0"/>
              <a:t>donc</a:t>
            </a:r>
          </a:p>
          <a:p>
            <a:pPr>
              <a:buFont typeface="Wingdings" panose="05000000000000000000" pitchFamily="2" charset="2"/>
              <a:buChar char="v"/>
            </a:pPr>
            <a:endParaRPr lang="fr-FR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fr-FR" dirty="0" smtClean="0"/>
              <a:t>la distance séparant deux lignes sombres, qui est également la distance séparant deux lignes claires, est :</a:t>
            </a:r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17" name="Image 16" descr="n = \frac{p}{2 \delta p}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0126" y="3508834"/>
            <a:ext cx="1122811" cy="5022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 descr="d = n \cdot (p + \delta p) = \frac{p^2}{2 \delta p} + \frac{p}{2}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6948" y="4405984"/>
            <a:ext cx="3415989" cy="5110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Image 21" descr="2d = \frac{p^2}{\delta p} + p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004" y="5628069"/>
            <a:ext cx="1501933" cy="50302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/>
          <p:cNvSpPr txBox="1"/>
          <p:nvPr/>
        </p:nvSpPr>
        <p:spPr>
          <a:xfrm>
            <a:off x="1210615" y="1900166"/>
            <a:ext cx="6800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  Calcul de l’apparition des franges sombres et des franges claires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4795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Modélisation sinusoïdale: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Soit I le contraste variant de manière continue selon une sinusoïde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983" y="2742653"/>
            <a:ext cx="2573225" cy="25251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4983" y="3220754"/>
            <a:ext cx="2573225" cy="252513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024128" y="3584361"/>
            <a:ext cx="10850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(les pas sont respectivement de </a:t>
            </a:r>
            <a:r>
              <a:rPr lang="fr-FR" i="1" dirty="0"/>
              <a:t>p</a:t>
            </a:r>
            <a:r>
              <a:rPr lang="fr-FR" baseline="-25000" dirty="0"/>
              <a:t>1</a:t>
            </a:r>
            <a:r>
              <a:rPr lang="fr-FR" dirty="0"/>
              <a:t> = 1/</a:t>
            </a:r>
            <a:r>
              <a:rPr lang="fr-FR" i="1" dirty="0"/>
              <a:t>k</a:t>
            </a:r>
            <a:r>
              <a:rPr lang="fr-FR" baseline="-25000" dirty="0"/>
              <a:t>1</a:t>
            </a:r>
            <a:r>
              <a:rPr lang="fr-FR" dirty="0"/>
              <a:t> et </a:t>
            </a:r>
            <a:r>
              <a:rPr lang="fr-FR" i="1" dirty="0"/>
              <a:t>p</a:t>
            </a:r>
            <a:r>
              <a:rPr lang="fr-FR" baseline="-25000" dirty="0"/>
              <a:t>2</a:t>
            </a:r>
            <a:r>
              <a:rPr lang="fr-FR" dirty="0"/>
              <a:t> = 1/</a:t>
            </a:r>
            <a:r>
              <a:rPr lang="fr-FR" i="1" dirty="0"/>
              <a:t>k</a:t>
            </a:r>
            <a:r>
              <a:rPr lang="fr-FR" baseline="-25000" dirty="0"/>
              <a:t>2</a:t>
            </a:r>
            <a:r>
              <a:rPr lang="fr-FR" dirty="0"/>
              <a:t>), l'intensité lorsque l'on superpose les deux réseaux est alors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98" y="5577546"/>
            <a:ext cx="6386969" cy="637369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98" y="4202053"/>
            <a:ext cx="5491963" cy="316844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1444983" y="4619590"/>
            <a:ext cx="36645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Soit d’après les formules de Simpson: </a:t>
            </a:r>
            <a:endParaRPr lang="fr-FR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576" y="4584819"/>
            <a:ext cx="4354520" cy="528211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1854558" y="5113769"/>
            <a:ext cx="165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On obtient donc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48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5988676" y="90152"/>
            <a:ext cx="4082603" cy="239547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23" y="0"/>
            <a:ext cx="3978498" cy="2229181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388" y="2315483"/>
            <a:ext cx="4080707" cy="2290923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081" y="4595536"/>
            <a:ext cx="4030014" cy="2262464"/>
          </a:xfrm>
          <a:prstGeom prst="rect">
            <a:avLst/>
          </a:prstGeom>
        </p:spPr>
      </p:pic>
      <p:cxnSp>
        <p:nvCxnSpPr>
          <p:cNvPr id="8" name="Connecteur droit avec flèche 7"/>
          <p:cNvCxnSpPr/>
          <p:nvPr/>
        </p:nvCxnSpPr>
        <p:spPr>
          <a:xfrm flipH="1">
            <a:off x="1738648" y="0"/>
            <a:ext cx="38637" cy="632352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825025" y="0"/>
            <a:ext cx="0" cy="6478073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V="1">
            <a:off x="6181859" y="669701"/>
            <a:ext cx="875764" cy="12879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6181859" y="399244"/>
            <a:ext cx="33871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  <a:r>
              <a:rPr lang="fr-FR" dirty="0" smtClean="0"/>
              <a:t>             interférence constructive, les ondes sont en phase (couleur claire)</a:t>
            </a:r>
          </a:p>
          <a:p>
            <a:r>
              <a:rPr lang="fr-FR" dirty="0" smtClean="0"/>
              <a:t>             interférence destructive, les ondes sont en opposition de phase (intensification du contraste)</a:t>
            </a:r>
            <a:endParaRPr lang="fr-FR" dirty="0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6181859" y="1429555"/>
            <a:ext cx="875764" cy="12879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99084" y="3034541"/>
            <a:ext cx="689209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fr-FR" sz="5400" b="1" cap="none" spc="0" dirty="0" smtClean="0">
                <a:ln>
                  <a:solidFill>
                    <a:srgbClr val="FFFF00"/>
                  </a:solidFill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</a:rPr>
              <a:t>SCHEMATISATION: MODELE  SINUSOIDALE</a:t>
            </a:r>
            <a:endParaRPr lang="fr-FR" sz="5400" b="1" cap="none" spc="0" dirty="0">
              <a:ln>
                <a:solidFill>
                  <a:srgbClr val="FFFF00"/>
                </a:solidFill>
              </a:ln>
              <a:solidFill>
                <a:schemeClr val="accent4">
                  <a:lumMod val="50000"/>
                </a:schemeClr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4348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Résultat EN IMAGE: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4148" y="1685587"/>
            <a:ext cx="5336505" cy="3977649"/>
          </a:xfrm>
        </p:spPr>
      </p:pic>
      <p:sp>
        <p:nvSpPr>
          <p:cNvPr id="5" name="ZoneTexte 4"/>
          <p:cNvSpPr txBox="1"/>
          <p:nvPr/>
        </p:nvSpPr>
        <p:spPr>
          <a:xfrm>
            <a:off x="2806017" y="5847008"/>
            <a:ext cx="58727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Moiré par interférence de fonctions sinusoïdales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39168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égral">
  <a:themeElements>
    <a:clrScheme name="Intégral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C1C93EF2-4785-427F-84A5-F1666490E9C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368</TotalTime>
  <Words>334</Words>
  <Application>Microsoft Office PowerPoint</Application>
  <PresentationFormat>Grand écran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Calibri</vt:lpstr>
      <vt:lpstr>Tw Cen MT</vt:lpstr>
      <vt:lpstr>Tw Cen MT Condensed</vt:lpstr>
      <vt:lpstr>Wingdings</vt:lpstr>
      <vt:lpstr>Wingdings 3</vt:lpstr>
      <vt:lpstr>Intégral</vt:lpstr>
      <vt:lpstr>COMMENT SE PRODUIT LE MOIRAGE?</vt:lpstr>
      <vt:lpstr>Qu’est ce qu’un réseau?</vt:lpstr>
      <vt:lpstr>Comment en superposant ces deux simples objets on peut obtenir de tels effets?</vt:lpstr>
      <vt:lpstr>Explication:  Zoom sur une frange sombre</vt:lpstr>
      <vt:lpstr>Pour les plus curieux!</vt:lpstr>
      <vt:lpstr>Et les Maths dans tout ça?</vt:lpstr>
      <vt:lpstr>Modélisation sinusoïdale:</vt:lpstr>
      <vt:lpstr>Présentation PowerPoint</vt:lpstr>
      <vt:lpstr>Résultat EN IMAGE: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SE PRODUIT LE MOIRAGE</dc:title>
  <dc:creator>user</dc:creator>
  <cp:lastModifiedBy>user</cp:lastModifiedBy>
  <cp:revision>36</cp:revision>
  <cp:lastPrinted>2014-04-04T20:33:47Z</cp:lastPrinted>
  <dcterms:created xsi:type="dcterms:W3CDTF">2014-03-23T17:06:24Z</dcterms:created>
  <dcterms:modified xsi:type="dcterms:W3CDTF">2014-04-04T20:36:42Z</dcterms:modified>
</cp:coreProperties>
</file>