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lvl1pPr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Texte du titre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1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2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3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4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1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2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3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4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406400" y="486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406400" y="49149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406400" y="52705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406400" y="53213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Texte du titre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1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2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3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4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Texte du titre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406400" y="25654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" name="Shape 33"/>
          <p:cNvSpPr/>
          <p:nvPr/>
        </p:nvSpPr>
        <p:spPr>
          <a:xfrm>
            <a:off x="406400" y="26162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Shape 34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  <p:sp>
        <p:nvSpPr>
          <p:cNvPr id="35" name="Shape 35"/>
          <p:cNvSpPr/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Texte du titre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3000"/>
            </a:lvl1pPr>
            <a:lvl2pPr marL="762000" indent="-381000">
              <a:spcBef>
                <a:spcPts val="3800"/>
              </a:spcBef>
              <a:defRPr sz="3000"/>
            </a:lvl2pPr>
            <a:lvl3pPr marL="1143000" indent="-381000">
              <a:spcBef>
                <a:spcPts val="3800"/>
              </a:spcBef>
              <a:defRPr sz="3000"/>
            </a:lvl3pPr>
            <a:lvl4pPr marL="1524000" indent="-381000">
              <a:spcBef>
                <a:spcPts val="3800"/>
              </a:spcBef>
              <a:defRPr sz="3000"/>
            </a:lvl4pPr>
            <a:lvl5pPr marL="1905000" indent="-381000">
              <a:spcBef>
                <a:spcPts val="3800"/>
              </a:spcBef>
              <a:defRPr sz="3000"/>
            </a:lvl5pPr>
          </a:lstStyle>
          <a:p>
            <a:pPr lvl="0">
              <a:defRPr sz="1800"/>
            </a:pPr>
            <a:r>
              <a:rPr sz="3000"/>
              <a:t>Texte niveau 1</a:t>
            </a:r>
            <a:endParaRPr sz="3000"/>
          </a:p>
          <a:p>
            <a:pPr lvl="1">
              <a:defRPr sz="1800"/>
            </a:pPr>
            <a:r>
              <a:rPr sz="3000"/>
              <a:t>Texte niveau 2</a:t>
            </a:r>
            <a:endParaRPr sz="3000"/>
          </a:p>
          <a:p>
            <a:pPr lvl="2">
              <a:defRPr sz="1800"/>
            </a:pPr>
            <a:r>
              <a:rPr sz="3000"/>
              <a:t>Texte niveau 3</a:t>
            </a:r>
            <a:endParaRPr sz="3000"/>
          </a:p>
          <a:p>
            <a:pPr lvl="3">
              <a:defRPr sz="1800"/>
            </a:pPr>
            <a:r>
              <a:rPr sz="3000"/>
              <a:t>Texte niveau 4</a:t>
            </a:r>
            <a:endParaRPr sz="3000"/>
          </a:p>
          <a:p>
            <a:pPr lvl="4">
              <a:defRPr sz="1800"/>
            </a:pPr>
            <a:r>
              <a:rPr sz="30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Texte du titre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1pPr>
      <a:lvl2pPr indent="2286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2pPr>
      <a:lvl3pPr indent="4572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3pPr>
      <a:lvl4pPr indent="6858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4pPr>
      <a:lvl5pPr indent="9144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5pPr>
      <a:lvl6pPr indent="11430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6pPr>
      <a:lvl7pPr indent="13716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7pPr>
      <a:lvl8pPr indent="16002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8pPr>
      <a:lvl9pPr indent="18288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9pPr>
    </p:titleStyle>
    <p:bodyStyle>
      <a:lvl1pPr marL="50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1pPr>
      <a:lvl2pPr marL="101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2pPr>
      <a:lvl3pPr marL="152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3pPr>
      <a:lvl4pPr marL="203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4pPr>
      <a:lvl5pPr marL="2540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5pPr>
      <a:lvl6pPr marL="304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6pPr>
      <a:lvl7pPr marL="355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7pPr>
      <a:lvl8pPr marL="406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8pPr>
      <a:lvl9pPr marL="457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165100" y="-342900"/>
            <a:ext cx="12293600" cy="2108200"/>
          </a:xfrm>
          <a:prstGeom prst="rect">
            <a:avLst/>
          </a:prstGeom>
        </p:spPr>
        <p:txBody>
          <a:bodyPr/>
          <a:lstStyle>
            <a:lvl1pPr algn="ctr">
              <a:defRPr u="sng"/>
            </a:lvl1pPr>
          </a:lstStyle>
          <a:p>
            <a:pPr lvl="0">
              <a:defRPr spc="0" sz="1800" u="none">
                <a:solidFill>
                  <a:srgbClr val="000000"/>
                </a:solidFill>
              </a:defRPr>
            </a:pPr>
            <a:r>
              <a:rPr spc="-128" sz="6400" u="sng">
                <a:solidFill>
                  <a:srgbClr val="314864"/>
                </a:solidFill>
              </a:rPr>
              <a:t>Une belle rencontre</a:t>
            </a:r>
          </a:p>
        </p:txBody>
      </p:sp>
      <p:pic>
        <p:nvPicPr>
          <p:cNvPr id="48" name="anneaux_fresne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114" y="2103054"/>
            <a:ext cx="3036021" cy="3036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cercles_concentrique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4665" y="2093483"/>
            <a:ext cx="3037554" cy="305516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5485184" y="1518009"/>
            <a:ext cx="1653432" cy="3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0">
                <a:solidFill>
                  <a:srgbClr val="324863"/>
                </a:solidFill>
              </a:rPr>
              <a:t>+</a:t>
            </a:r>
          </a:p>
        </p:txBody>
      </p:sp>
      <p:sp>
        <p:nvSpPr>
          <p:cNvPr id="51" name="Shape 51"/>
          <p:cNvSpPr/>
          <p:nvPr/>
        </p:nvSpPr>
        <p:spPr>
          <a:xfrm>
            <a:off x="5167684" y="3149599"/>
            <a:ext cx="2288432" cy="3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0">
                <a:solidFill>
                  <a:srgbClr val="324863"/>
                </a:solidFill>
              </a:rPr>
              <a:t>= </a:t>
            </a:r>
          </a:p>
        </p:txBody>
      </p:sp>
      <p:pic>
        <p:nvPicPr>
          <p:cNvPr id="52" name="anneaux_fresne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55890" y="5752740"/>
            <a:ext cx="3036020" cy="3036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cercles_concentrique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2980" y="5743169"/>
            <a:ext cx="3037553" cy="3055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u="sng"/>
            </a:lvl1pPr>
          </a:lstStyle>
          <a:p>
            <a:pPr lvl="0">
              <a:defRPr spc="0" sz="1800" u="none">
                <a:solidFill>
                  <a:srgbClr val="000000"/>
                </a:solidFill>
              </a:defRPr>
            </a:pPr>
            <a:r>
              <a:rPr spc="-128" sz="6400" u="sng">
                <a:solidFill>
                  <a:srgbClr val="314864"/>
                </a:solidFill>
              </a:rPr>
              <a:t>Problématique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Précédemment , nous avons étudié l’intersection de deux cercles de Fresnel , ou encore celle de deux cercles concentriques . Mais que donne l’intersection d’un cercle de Fresnel et d’un cercle concentrique ?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u="sng"/>
            </a:lvl1pPr>
          </a:lstStyle>
          <a:p>
            <a:pPr lvl="0">
              <a:defRPr spc="0" sz="1800" u="none">
                <a:solidFill>
                  <a:srgbClr val="000000"/>
                </a:solidFill>
              </a:defRPr>
            </a:pPr>
            <a:r>
              <a:rPr spc="-128" sz="6400" u="sng">
                <a:solidFill>
                  <a:srgbClr val="314864"/>
                </a:solidFill>
              </a:rPr>
              <a:t>Définition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Les cercles de Fresnel sont une famille de cercle dont le rayon est : r</a:t>
            </a:r>
            <a:r>
              <a:rPr baseline="-5999" sz="3800"/>
              <a:t>a</a:t>
            </a:r>
            <a:r>
              <a:rPr sz="3800"/>
              <a:t> = racine(a).</a:t>
            </a:r>
            <a:endParaRPr sz="3800"/>
          </a:p>
          <a:p>
            <a:pPr lvl="0">
              <a:defRPr sz="1800"/>
            </a:pPr>
            <a:r>
              <a:rPr sz="3800"/>
              <a:t>Les cercles concentriques sont une famille de cercle dont le rayon est : r</a:t>
            </a:r>
            <a:r>
              <a:rPr baseline="-5999" sz="3800"/>
              <a:t>a </a:t>
            </a:r>
            <a:r>
              <a:rPr sz="3800"/>
              <a:t>= n.a avec n&gt;0 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u="sng"/>
            </a:lvl1pPr>
          </a:lstStyle>
          <a:p>
            <a:pPr lvl="0">
              <a:defRPr spc="0" sz="1800" u="none">
                <a:solidFill>
                  <a:srgbClr val="000000"/>
                </a:solidFill>
              </a:defRPr>
            </a:pPr>
            <a:r>
              <a:rPr spc="-128" sz="6400" u="sng">
                <a:solidFill>
                  <a:srgbClr val="314864"/>
                </a:solidFill>
              </a:rPr>
              <a:t>Explication 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algn="ctr">
              <a:defRPr sz="1800"/>
            </a:pPr>
            <a:r>
              <a:rPr sz="3800"/>
              <a:t>On positionne le centre des deux cercles en deux points respectif : (x</a:t>
            </a:r>
            <a:r>
              <a:rPr baseline="-5999" sz="3800"/>
              <a:t>e </a:t>
            </a:r>
            <a:r>
              <a:rPr sz="3800"/>
              <a:t>, 0) et en (-x</a:t>
            </a:r>
            <a:r>
              <a:rPr baseline="-5999" sz="3800"/>
              <a:t>e </a:t>
            </a:r>
            <a:r>
              <a:rPr sz="3800"/>
              <a:t>, 0). Soient p et q deux entiers. Les équations des deux cercles sont donc </a:t>
            </a:r>
            <a:endParaRPr sz="3800"/>
          </a:p>
          <a:p>
            <a:pPr lvl="0" marL="0" indent="0" algn="ctr">
              <a:buClrTx/>
              <a:buSzTx/>
              <a:buFontTx/>
              <a:buNone/>
              <a:defRPr sz="1800"/>
            </a:pPr>
            <a:r>
              <a:rPr sz="3800"/>
              <a:t>(1) (x-x</a:t>
            </a:r>
            <a:r>
              <a:rPr baseline="-5999" sz="3800"/>
              <a:t>e</a:t>
            </a:r>
            <a:r>
              <a:rPr sz="3800"/>
              <a:t>)</a:t>
            </a:r>
            <a:r>
              <a:rPr baseline="31999" sz="3800"/>
              <a:t>2 </a:t>
            </a:r>
            <a:r>
              <a:rPr sz="3800"/>
              <a:t>+ y</a:t>
            </a:r>
            <a:r>
              <a:rPr baseline="31999" sz="3800"/>
              <a:t>2 </a:t>
            </a:r>
            <a:r>
              <a:rPr sz="3800"/>
              <a:t>= p</a:t>
            </a:r>
            <a:endParaRPr sz="3800"/>
          </a:p>
          <a:p>
            <a:pPr lvl="0" marL="0" indent="0" algn="ctr">
              <a:buClrTx/>
              <a:buSzTx/>
              <a:buFontTx/>
              <a:buNone/>
              <a:defRPr sz="1800"/>
            </a:pPr>
            <a:r>
              <a:rPr sz="3800"/>
              <a:t>(2) (x+x</a:t>
            </a:r>
            <a:r>
              <a:rPr baseline="-5999" sz="3800"/>
              <a:t>e</a:t>
            </a:r>
            <a:r>
              <a:rPr sz="3800"/>
              <a:t>)</a:t>
            </a:r>
            <a:r>
              <a:rPr baseline="31999" sz="3800"/>
              <a:t>2 </a:t>
            </a:r>
            <a:r>
              <a:rPr sz="3800"/>
              <a:t>+ y</a:t>
            </a:r>
            <a:r>
              <a:rPr baseline="31999" sz="3800"/>
              <a:t>2 </a:t>
            </a:r>
            <a:r>
              <a:rPr sz="3800"/>
              <a:t>= n</a:t>
            </a:r>
            <a:r>
              <a:rPr baseline="31999" sz="3800"/>
              <a:t>2</a:t>
            </a:r>
            <a:r>
              <a:rPr sz="3800"/>
              <a:t>q</a:t>
            </a:r>
            <a:r>
              <a:rPr baseline="31999" sz="3800"/>
              <a:t>2</a:t>
            </a:r>
            <a:r>
              <a:rPr sz="3800"/>
              <a:t>          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algn="ctr">
              <a:defRPr sz="1800"/>
            </a:pPr>
            <a:r>
              <a:rPr sz="3800"/>
              <a:t>En isolant p et q dans (1) et (2) on obtient donc :</a:t>
            </a:r>
            <a:endParaRPr sz="3800"/>
          </a:p>
          <a:p>
            <a:pPr lvl="0" marL="0" indent="0" algn="ctr">
              <a:buClrTx/>
              <a:buSzTx/>
              <a:buFontTx/>
              <a:buNone/>
              <a:defRPr sz="1800"/>
            </a:pPr>
            <a:r>
              <a:rPr sz="3800"/>
              <a:t>(1’) p = (x-x</a:t>
            </a:r>
            <a:r>
              <a:rPr baseline="-5999" sz="3800"/>
              <a:t>e</a:t>
            </a:r>
            <a:r>
              <a:rPr sz="3800"/>
              <a:t>)</a:t>
            </a:r>
            <a:r>
              <a:rPr baseline="31999" sz="3800"/>
              <a:t>2 </a:t>
            </a:r>
            <a:r>
              <a:rPr sz="3800"/>
              <a:t>+ y</a:t>
            </a:r>
            <a:r>
              <a:rPr baseline="31999" sz="3800"/>
              <a:t>2</a:t>
            </a:r>
            <a:endParaRPr baseline="31999" sz="3800"/>
          </a:p>
          <a:p>
            <a:pPr lvl="0" marL="0" indent="0" algn="ctr">
              <a:buClrTx/>
              <a:buSzTx/>
              <a:buFontTx/>
              <a:buNone/>
              <a:defRPr sz="1800"/>
            </a:pPr>
            <a:r>
              <a:rPr sz="3800"/>
              <a:t>(2’) q</a:t>
            </a:r>
            <a:r>
              <a:rPr baseline="31999" sz="3800"/>
              <a:t> </a:t>
            </a:r>
            <a:r>
              <a:rPr sz="3800"/>
              <a:t>= racine (((x+x</a:t>
            </a:r>
            <a:r>
              <a:rPr baseline="-5999" sz="3800"/>
              <a:t>e</a:t>
            </a:r>
            <a:r>
              <a:rPr sz="3800"/>
              <a:t>)</a:t>
            </a:r>
            <a:r>
              <a:rPr baseline="31999" sz="3800"/>
              <a:t>2 </a:t>
            </a:r>
            <a:r>
              <a:rPr sz="3800"/>
              <a:t>+ y</a:t>
            </a:r>
            <a:r>
              <a:rPr baseline="31999" sz="3800"/>
              <a:t>2</a:t>
            </a:r>
            <a:r>
              <a:rPr sz="3800"/>
              <a:t>)) * (1/n)</a:t>
            </a:r>
            <a:endParaRPr sz="3800"/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u="sng"/>
            </a:lvl1pPr>
          </a:lstStyle>
          <a:p>
            <a:pPr lvl="0">
              <a:defRPr spc="0" sz="1800" u="none">
                <a:solidFill>
                  <a:srgbClr val="000000"/>
                </a:solidFill>
              </a:defRPr>
            </a:pPr>
            <a:r>
              <a:rPr spc="-128" sz="6400" u="sng">
                <a:solidFill>
                  <a:srgbClr val="314864"/>
                </a:solidFill>
              </a:rPr>
              <a:t>Explication du phénomène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On sait que la condition pour obtenir une ligne de moirée est : m = p-q avec m un entier. En faisant la différence de  (1’) et (2’) on obtient donc :</a:t>
            </a:r>
            <a:endParaRPr sz="3800"/>
          </a:p>
          <a:p>
            <a:pPr lvl="0" marL="0" indent="0">
              <a:buClrTx/>
              <a:buSzTx/>
              <a:buFontTx/>
              <a:buNone/>
              <a:defRPr sz="1800"/>
            </a:pPr>
            <a:r>
              <a:rPr sz="3800"/>
              <a:t>(1’) - (2’) : m = (x-x</a:t>
            </a:r>
            <a:r>
              <a:rPr baseline="-5999" sz="3800"/>
              <a:t>e</a:t>
            </a:r>
            <a:r>
              <a:rPr sz="3800"/>
              <a:t>)</a:t>
            </a:r>
            <a:r>
              <a:rPr baseline="31999" sz="3800"/>
              <a:t>2 </a:t>
            </a:r>
            <a:r>
              <a:rPr sz="3800"/>
              <a:t>+ y</a:t>
            </a:r>
            <a:r>
              <a:rPr baseline="31999" sz="3800"/>
              <a:t>2 </a:t>
            </a:r>
            <a:r>
              <a:rPr sz="3800"/>
              <a:t>- racine (((x+x</a:t>
            </a:r>
            <a:r>
              <a:rPr baseline="-5999" sz="3800"/>
              <a:t>e</a:t>
            </a:r>
            <a:r>
              <a:rPr sz="3800"/>
              <a:t>)</a:t>
            </a:r>
            <a:r>
              <a:rPr baseline="31999" sz="3800"/>
              <a:t>2 </a:t>
            </a:r>
            <a:r>
              <a:rPr sz="3800"/>
              <a:t>+ y</a:t>
            </a:r>
            <a:r>
              <a:rPr baseline="31999" sz="3800"/>
              <a:t>2</a:t>
            </a:r>
            <a:r>
              <a:rPr sz="3800"/>
              <a:t>)) * (1/n)</a:t>
            </a:r>
            <a:endParaRPr sz="3800"/>
          </a:p>
          <a:p>
            <a:pPr lvl="0">
              <a:defRPr sz="1800"/>
            </a:pPr>
            <a:r>
              <a:rPr sz="3800"/>
              <a:t>Donc l’intersection de ces deux familles est donc des lignes de moirés d’indice m . 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