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3004800" cy="9753600"/>
  <p:notesSz cx="6858000" cy="9144000"/>
  <p:defaultTextStyle>
    <a:lvl1pPr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5" name="Shape 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" name="Shape 8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" name="Shape 9"/>
          <p:cNvSpPr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600"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rPr>
              <a:t>01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406400" y="486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" name="Shape 18"/>
          <p:cNvSpPr/>
          <p:nvPr/>
        </p:nvSpPr>
        <p:spPr>
          <a:xfrm>
            <a:off x="406400" y="49149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" name="Shape 19"/>
          <p:cNvSpPr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406400" y="52705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Shape 22"/>
          <p:cNvSpPr/>
          <p:nvPr/>
        </p:nvSpPr>
        <p:spPr>
          <a:xfrm>
            <a:off x="406400" y="53213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/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600"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rPr>
              <a:t>01</a:t>
            </a: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06400" y="25654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/>
        </p:nvSpPr>
        <p:spPr>
          <a:xfrm>
            <a:off x="406400" y="26162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Shape 34"/>
          <p:cNvSpPr/>
          <p:nvPr/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600"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rPr>
              <a:t>01</a:t>
            </a:r>
          </a:p>
        </p:txBody>
      </p:sp>
      <p:sp>
        <p:nvSpPr>
          <p:cNvPr id="35" name="Shape 35"/>
          <p:cNvSpPr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3000"/>
            </a:lvl1pPr>
            <a:lvl2pPr marL="762000" indent="-381000">
              <a:spcBef>
                <a:spcPts val="3800"/>
              </a:spcBef>
              <a:defRPr sz="3000"/>
            </a:lvl2pPr>
            <a:lvl3pPr marL="1143000" indent="-381000">
              <a:spcBef>
                <a:spcPts val="3800"/>
              </a:spcBef>
              <a:defRPr sz="3000"/>
            </a:lvl3pPr>
            <a:lvl4pPr marL="1524000" indent="-381000">
              <a:spcBef>
                <a:spcPts val="3800"/>
              </a:spcBef>
              <a:defRPr sz="3000"/>
            </a:lvl4pPr>
            <a:lvl5pPr marL="1905000" indent="-381000">
              <a:spcBef>
                <a:spcPts val="38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Texte niveau 1</a:t>
            </a:r>
            <a:endParaRPr sz="3000"/>
          </a:p>
          <a:p>
            <a:pPr lvl="1">
              <a:defRPr sz="1800"/>
            </a:pPr>
            <a:r>
              <a:rPr sz="3000"/>
              <a:t>Texte niveau 2</a:t>
            </a:r>
            <a:endParaRPr sz="3000"/>
          </a:p>
          <a:p>
            <a:pPr lvl="2">
              <a:defRPr sz="1800"/>
            </a:pPr>
            <a:r>
              <a:rPr sz="3000"/>
              <a:t>Texte niveau 3</a:t>
            </a:r>
            <a:endParaRPr sz="3000"/>
          </a:p>
          <a:p>
            <a:pPr lvl="3">
              <a:defRPr sz="1800"/>
            </a:pPr>
            <a:r>
              <a:rPr sz="3000"/>
              <a:t>Texte niveau 4</a:t>
            </a:r>
            <a:endParaRPr sz="3000"/>
          </a:p>
          <a:p>
            <a:pPr lvl="4">
              <a:defRPr sz="1800"/>
            </a:pPr>
            <a:r>
              <a:rPr sz="30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1pPr>
      <a:lvl2pPr indent="2286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2pPr>
      <a:lvl3pPr indent="4572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3pPr>
      <a:lvl4pPr indent="6858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4pPr>
      <a:lvl5pPr indent="9144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5pPr>
      <a:lvl6pPr indent="11430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6pPr>
      <a:lvl7pPr indent="13716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7pPr>
      <a:lvl8pPr indent="16002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8pPr>
      <a:lvl9pPr indent="18288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9pPr>
    </p:titleStyle>
    <p:bodyStyle>
      <a:lvl1pPr marL="50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1pPr>
      <a:lvl2pPr marL="101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2pPr>
      <a:lvl3pPr marL="152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3pPr>
      <a:lvl4pPr marL="203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4pPr>
      <a:lvl5pPr marL="2540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5pPr>
      <a:lvl6pPr marL="304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6pPr>
      <a:lvl7pPr marL="355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7pPr>
      <a:lvl8pPr marL="406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8pPr>
      <a:lvl9pPr marL="457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pc="0" sz="1800" u="none">
                <a:solidFill>
                  <a:srgbClr val="000000"/>
                </a:solidFill>
              </a:defRPr>
            </a:pPr>
            <a:r>
              <a:rPr spc="-128" sz="6400" u="sng">
                <a:solidFill>
                  <a:srgbClr val="314864"/>
                </a:solidFill>
              </a:rPr>
              <a:t>Les effets de moirés au quotidien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Les effets de moirés sont bien présents dans la vie de tout les jours. En effet , nous avons trouvé plusieurs exemples montrant la présence de cet effet là. 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pc="0" sz="1800" u="none">
                <a:solidFill>
                  <a:srgbClr val="000000"/>
                </a:solidFill>
              </a:defRPr>
            </a:pPr>
            <a:r>
              <a:rPr spc="-128" sz="6400" u="sng">
                <a:solidFill>
                  <a:srgbClr val="314864"/>
                </a:solidFill>
              </a:rPr>
              <a:t>Effet lors d’un scanne </a:t>
            </a:r>
          </a:p>
        </p:txBody>
      </p:sp>
      <p:pic>
        <p:nvPicPr>
          <p:cNvPr id="51" name="moire-comparatif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9746" y="3364210"/>
            <a:ext cx="6796253" cy="5287817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 flipV="1">
            <a:off x="932606" y="5247778"/>
            <a:ext cx="1790602" cy="483445"/>
          </a:xfrm>
          <a:prstGeom prst="line">
            <a:avLst/>
          </a:prstGeom>
          <a:ln w="762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  <p:sp>
        <p:nvSpPr>
          <p:cNvPr id="53" name="Shape 53"/>
          <p:cNvSpPr/>
          <p:nvPr/>
        </p:nvSpPr>
        <p:spPr>
          <a:xfrm>
            <a:off x="10304183" y="5842000"/>
            <a:ext cx="197223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Après scan</a:t>
            </a:r>
          </a:p>
        </p:txBody>
      </p:sp>
      <p:sp>
        <p:nvSpPr>
          <p:cNvPr id="54" name="Shape 54"/>
          <p:cNvSpPr/>
          <p:nvPr/>
        </p:nvSpPr>
        <p:spPr>
          <a:xfrm flipH="1" flipV="1">
            <a:off x="9852537" y="5208939"/>
            <a:ext cx="1875384" cy="555402"/>
          </a:xfrm>
          <a:prstGeom prst="line">
            <a:avLst/>
          </a:prstGeom>
          <a:ln w="76200">
            <a:solidFill>
              <a:srgbClr val="21212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  <p:sp>
        <p:nvSpPr>
          <p:cNvPr id="55" name="Shape 55"/>
          <p:cNvSpPr/>
          <p:nvPr/>
        </p:nvSpPr>
        <p:spPr>
          <a:xfrm>
            <a:off x="555544" y="5842000"/>
            <a:ext cx="196553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Avant scan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pc="0" sz="1800" u="none">
                <a:solidFill>
                  <a:srgbClr val="000000"/>
                </a:solidFill>
              </a:defRPr>
            </a:pPr>
            <a:r>
              <a:rPr spc="-128" sz="6400" u="sng">
                <a:solidFill>
                  <a:srgbClr val="314864"/>
                </a:solidFill>
              </a:rPr>
              <a:t>Sur des rembarres</a:t>
            </a:r>
          </a:p>
        </p:txBody>
      </p:sp>
      <p:pic>
        <p:nvPicPr>
          <p:cNvPr id="58" name="holmenkollen_201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95" y="2641726"/>
            <a:ext cx="9828410" cy="6528873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6032500" y="4465265"/>
            <a:ext cx="1270000" cy="126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08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  <p:sp>
        <p:nvSpPr>
          <p:cNvPr id="60" name="Shape 60"/>
          <p:cNvSpPr/>
          <p:nvPr/>
        </p:nvSpPr>
        <p:spPr>
          <a:xfrm>
            <a:off x="7266370" y="5264150"/>
            <a:ext cx="2724899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  <p:sp>
        <p:nvSpPr>
          <p:cNvPr id="61" name="Shape 61"/>
          <p:cNvSpPr/>
          <p:nvPr/>
        </p:nvSpPr>
        <p:spPr>
          <a:xfrm>
            <a:off x="10057600" y="4959350"/>
            <a:ext cx="289720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Effet de moirage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pc="0" sz="1800" u="none">
                <a:solidFill>
                  <a:srgbClr val="000000"/>
                </a:solidFill>
              </a:defRPr>
            </a:pPr>
            <a:r>
              <a:rPr spc="-128" sz="6400" u="sng">
                <a:solidFill>
                  <a:srgbClr val="314864"/>
                </a:solidFill>
              </a:rPr>
              <a:t>Sur des rideaux</a:t>
            </a:r>
          </a:p>
        </p:txBody>
      </p:sp>
      <p:pic>
        <p:nvPicPr>
          <p:cNvPr id="6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6314" y="2641726"/>
            <a:ext cx="5542272" cy="7389695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634094" y="4730750"/>
            <a:ext cx="584381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Lorsque l’on superpose deux </a:t>
            </a:r>
            <a:endParaRPr sz="30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voiles de rideau comme ci contre.</a:t>
            </a:r>
            <a:endParaRPr sz="3000">
              <a:solidFill>
                <a:srgbClr val="324863"/>
              </a:solidFill>
            </a:endParaRP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pc="0" sz="1800" u="none">
                <a:solidFill>
                  <a:srgbClr val="000000"/>
                </a:solidFill>
              </a:defRPr>
            </a:pPr>
            <a:r>
              <a:rPr spc="-128" sz="6400" u="sng">
                <a:solidFill>
                  <a:srgbClr val="314864"/>
                </a:solidFill>
              </a:rPr>
              <a:t>Sur des rideaux</a:t>
            </a:r>
          </a:p>
        </p:txBody>
      </p:sp>
      <p:pic>
        <p:nvPicPr>
          <p:cNvPr id="6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3098" y="2660650"/>
            <a:ext cx="5531014" cy="7374684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638441" y="4730750"/>
            <a:ext cx="525091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On obtient donc un effet </a:t>
            </a:r>
            <a:endParaRPr sz="30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de moiré comme sur la photo </a:t>
            </a:r>
            <a:endParaRPr sz="30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ci contre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