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Espace réservé de la date 27"/>
          <p:cNvSpPr>
            <a:spLocks noGrp="1"/>
          </p:cNvSpPr>
          <p:nvPr>
            <p:ph type="dt" sz="half" idx="10"/>
          </p:nvPr>
        </p:nvSpPr>
        <p:spPr/>
        <p:txBody>
          <a:bodyPr/>
          <a:lstStyle>
            <a:extLst/>
          </a:lstStyle>
          <a:p>
            <a:fld id="{CE7482E8-A8CD-45BA-8199-F15C12916C0F}" type="datetimeFigureOut">
              <a:rPr lang="fr-FR" smtClean="0"/>
              <a:pPr/>
              <a:t>06/05/2014</a:t>
            </a:fld>
            <a:endParaRPr lang="fr-FR" dirty="0"/>
          </a:p>
        </p:txBody>
      </p:sp>
      <p:sp>
        <p:nvSpPr>
          <p:cNvPr id="17" name="Espace réservé du pied de page 16"/>
          <p:cNvSpPr>
            <a:spLocks noGrp="1"/>
          </p:cNvSpPr>
          <p:nvPr>
            <p:ph type="ftr" sz="quarter" idx="11"/>
          </p:nvPr>
        </p:nvSpPr>
        <p:spPr/>
        <p:txBody>
          <a:bodyPr/>
          <a:lstStyle>
            <a:extLst/>
          </a:lstStyle>
          <a:p>
            <a:endParaRPr lang="fr-FR" dirty="0"/>
          </a:p>
        </p:txBody>
      </p:sp>
      <p:sp>
        <p:nvSpPr>
          <p:cNvPr id="29" name="Espace réservé du numéro de diapositive 28"/>
          <p:cNvSpPr>
            <a:spLocks noGrp="1"/>
          </p:cNvSpPr>
          <p:nvPr>
            <p:ph type="sldNum" sz="quarter" idx="12"/>
          </p:nvPr>
        </p:nvSpPr>
        <p:spPr/>
        <p:txBody>
          <a:bodyPr/>
          <a:lstStyle>
            <a:extLst/>
          </a:lstStyle>
          <a:p>
            <a:fld id="{078DEE8A-70A5-4E87-B1BE-618AFC1D327C}" type="slidenum">
              <a:rPr lang="fr-FR" smtClean="0"/>
              <a:pPr/>
              <a:t>‹N°›</a:t>
            </a:fld>
            <a:endParaRPr lang="fr-FR"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E7482E8-A8CD-45BA-8199-F15C12916C0F}" type="datetimeFigureOut">
              <a:rPr lang="fr-FR" smtClean="0"/>
              <a:pPr/>
              <a:t>06/05/2014</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078DEE8A-70A5-4E87-B1BE-618AFC1D327C}"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E7482E8-A8CD-45BA-8199-F15C12916C0F}" type="datetimeFigureOut">
              <a:rPr lang="fr-FR" smtClean="0"/>
              <a:pPr/>
              <a:t>06/05/2014</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078DEE8A-70A5-4E87-B1BE-618AFC1D327C}"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E7482E8-A8CD-45BA-8199-F15C12916C0F}" type="datetimeFigureOut">
              <a:rPr lang="fr-FR" smtClean="0"/>
              <a:pPr/>
              <a:t>06/05/2014</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078DEE8A-70A5-4E87-B1BE-618AFC1D327C}"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Forme lib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orme lib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orme lib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orme lib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orme lib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Espace réservé du text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CE7482E8-A8CD-45BA-8199-F15C12916C0F}" type="datetimeFigureOut">
              <a:rPr lang="fr-FR" smtClean="0"/>
              <a:pPr/>
              <a:t>06/05/2014</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078DEE8A-70A5-4E87-B1BE-618AFC1D327C}" type="slidenum">
              <a:rPr lang="fr-FR" smtClean="0"/>
              <a:pPr/>
              <a:t>‹N°›</a:t>
            </a:fld>
            <a:endParaRPr lang="fr-FR"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r-FR" smtClean="0"/>
              <a:t>Cliquez pour modifier le style du titre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CE7482E8-A8CD-45BA-8199-F15C12916C0F}" type="datetimeFigureOut">
              <a:rPr lang="fr-FR" smtClean="0"/>
              <a:pPr/>
              <a:t>06/05/2014</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078DEE8A-70A5-4E87-B1BE-618AFC1D327C}"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re 1"/>
          <p:cNvSpPr>
            <a:spLocks noGrp="1"/>
          </p:cNvSpPr>
          <p:nvPr>
            <p:ph type="title"/>
          </p:nvPr>
        </p:nvSpPr>
        <p:spPr>
          <a:xfrm>
            <a:off x="504824" y="512064"/>
            <a:ext cx="7772400" cy="914400"/>
          </a:xfrm>
        </p:spPr>
        <p:txBody>
          <a:bodyPr anchor="t"/>
          <a:lstStyle>
            <a:lvl1pPr>
              <a:defRPr sz="400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CE7482E8-A8CD-45BA-8199-F15C12916C0F}" type="datetimeFigureOut">
              <a:rPr lang="fr-FR" smtClean="0"/>
              <a:pPr/>
              <a:t>06/05/2014</a:t>
            </a:fld>
            <a:endParaRPr lang="fr-FR" dirty="0"/>
          </a:p>
        </p:txBody>
      </p:sp>
      <p:sp>
        <p:nvSpPr>
          <p:cNvPr id="8" name="Espace réservé du pied de page 7"/>
          <p:cNvSpPr>
            <a:spLocks noGrp="1"/>
          </p:cNvSpPr>
          <p:nvPr>
            <p:ph type="ftr" sz="quarter" idx="11"/>
          </p:nvPr>
        </p:nvSpPr>
        <p:spPr/>
        <p:txBody>
          <a:bodyPr/>
          <a:lstStyle>
            <a:extLst/>
          </a:lstStyle>
          <a:p>
            <a:endParaRPr lang="fr-FR" dirty="0"/>
          </a:p>
        </p:txBody>
      </p:sp>
      <p:sp>
        <p:nvSpPr>
          <p:cNvPr id="9" name="Espace réservé du numéro de diapositive 8"/>
          <p:cNvSpPr>
            <a:spLocks noGrp="1"/>
          </p:cNvSpPr>
          <p:nvPr>
            <p:ph type="sldNum" sz="quarter" idx="12"/>
          </p:nvPr>
        </p:nvSpPr>
        <p:spPr/>
        <p:txBody>
          <a:bodyPr/>
          <a:lstStyle>
            <a:extLst/>
          </a:lstStyle>
          <a:p>
            <a:fld id="{078DEE8A-70A5-4E87-B1BE-618AFC1D327C}" type="slidenum">
              <a:rPr lang="fr-FR" smtClean="0"/>
              <a:pPr/>
              <a:t>‹N°›</a:t>
            </a:fld>
            <a:endParaRPr lang="fr-FR"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CE7482E8-A8CD-45BA-8199-F15C12916C0F}" type="datetimeFigureOut">
              <a:rPr lang="fr-FR" smtClean="0"/>
              <a:pPr/>
              <a:t>06/05/2014</a:t>
            </a:fld>
            <a:endParaRPr lang="fr-FR" dirty="0"/>
          </a:p>
        </p:txBody>
      </p:sp>
      <p:sp>
        <p:nvSpPr>
          <p:cNvPr id="4" name="Espace réservé du pied de page 3"/>
          <p:cNvSpPr>
            <a:spLocks noGrp="1"/>
          </p:cNvSpPr>
          <p:nvPr>
            <p:ph type="ftr" sz="quarter" idx="11"/>
          </p:nvPr>
        </p:nvSpPr>
        <p:spPr/>
        <p:txBody>
          <a:bodyPr/>
          <a:lstStyle>
            <a:extLst/>
          </a:lstStyle>
          <a:p>
            <a:endParaRPr lang="fr-FR" dirty="0"/>
          </a:p>
        </p:txBody>
      </p:sp>
      <p:sp>
        <p:nvSpPr>
          <p:cNvPr id="5" name="Espace réservé du numéro de diapositive 4"/>
          <p:cNvSpPr>
            <a:spLocks noGrp="1"/>
          </p:cNvSpPr>
          <p:nvPr>
            <p:ph type="sldNum" sz="quarter" idx="12"/>
          </p:nvPr>
        </p:nvSpPr>
        <p:spPr/>
        <p:txBody>
          <a:bodyPr/>
          <a:lstStyle>
            <a:extLst/>
          </a:lstStyle>
          <a:p>
            <a:fld id="{078DEE8A-70A5-4E87-B1BE-618AFC1D327C}"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CE7482E8-A8CD-45BA-8199-F15C12916C0F}" type="datetimeFigureOut">
              <a:rPr lang="fr-FR" smtClean="0"/>
              <a:pPr/>
              <a:t>06/05/2014</a:t>
            </a:fld>
            <a:endParaRPr lang="fr-FR" dirty="0"/>
          </a:p>
        </p:txBody>
      </p:sp>
      <p:sp>
        <p:nvSpPr>
          <p:cNvPr id="3" name="Espace réservé du pied de page 2"/>
          <p:cNvSpPr>
            <a:spLocks noGrp="1"/>
          </p:cNvSpPr>
          <p:nvPr>
            <p:ph type="ftr" sz="quarter" idx="11"/>
          </p:nvPr>
        </p:nvSpPr>
        <p:spPr/>
        <p:txBody>
          <a:bodyPr/>
          <a:lstStyle>
            <a:extLst/>
          </a:lstStyle>
          <a:p>
            <a:endParaRPr lang="fr-FR" dirty="0"/>
          </a:p>
        </p:txBody>
      </p:sp>
      <p:sp>
        <p:nvSpPr>
          <p:cNvPr id="4" name="Espace réservé du numéro de diapositive 3"/>
          <p:cNvSpPr>
            <a:spLocks noGrp="1"/>
          </p:cNvSpPr>
          <p:nvPr>
            <p:ph type="sldNum" sz="quarter" idx="12"/>
          </p:nvPr>
        </p:nvSpPr>
        <p:spPr/>
        <p:txBody>
          <a:bodyPr/>
          <a:lstStyle>
            <a:extLst/>
          </a:lstStyle>
          <a:p>
            <a:fld id="{078DEE8A-70A5-4E87-B1BE-618AFC1D327C}"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CE7482E8-A8CD-45BA-8199-F15C12916C0F}" type="datetimeFigureOut">
              <a:rPr lang="fr-FR" smtClean="0"/>
              <a:pPr/>
              <a:t>06/05/2014</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078DEE8A-70A5-4E87-B1BE-618AFC1D327C}"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Connecteur droi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e 9"/>
          <p:cNvGrpSpPr/>
          <p:nvPr/>
        </p:nvGrpSpPr>
        <p:grpSpPr>
          <a:xfrm rot="5400000">
            <a:off x="8514581" y="1219200"/>
            <a:ext cx="132763" cy="128466"/>
            <a:chOff x="6668087" y="1297746"/>
            <a:chExt cx="161840" cy="156602"/>
          </a:xfrm>
        </p:grpSpPr>
        <p:cxnSp>
          <p:nvCxnSpPr>
            <p:cNvPr id="15" name="Connecteur droi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r-FR" dirty="0" smtClean="0"/>
              <a:t>Cliquez sur l'icône pour ajouter une image</a:t>
            </a:r>
            <a:endParaRPr kumimoji="0" lang="en-US" dirty="0"/>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grpSp>
        <p:nvGrpSpPr>
          <p:cNvPr id="14" name="Groupe 13"/>
          <p:cNvGrpSpPr/>
          <p:nvPr/>
        </p:nvGrpSpPr>
        <p:grpSpPr>
          <a:xfrm rot="5400000">
            <a:off x="8666981" y="1371600"/>
            <a:ext cx="132763" cy="128466"/>
            <a:chOff x="6668087" y="1297746"/>
            <a:chExt cx="161840" cy="156602"/>
          </a:xfrm>
        </p:grpSpPr>
        <p:cxnSp>
          <p:nvCxnSpPr>
            <p:cNvPr id="11" name="Connecteur droi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rot="5400000">
            <a:off x="8320088" y="1474763"/>
            <a:ext cx="132763" cy="128466"/>
            <a:chOff x="6668087" y="1297746"/>
            <a:chExt cx="161840" cy="156602"/>
          </a:xfrm>
        </p:grpSpPr>
        <p:cxnSp>
          <p:nvCxnSpPr>
            <p:cNvPr id="19" name="Connecteur droi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ce réservé de la date 4"/>
          <p:cNvSpPr>
            <a:spLocks noGrp="1"/>
          </p:cNvSpPr>
          <p:nvPr>
            <p:ph type="dt" sz="half" idx="10"/>
          </p:nvPr>
        </p:nvSpPr>
        <p:spPr>
          <a:xfrm>
            <a:off x="6477000" y="55499"/>
            <a:ext cx="2133600" cy="365125"/>
          </a:xfrm>
        </p:spPr>
        <p:txBody>
          <a:bodyPr/>
          <a:lstStyle>
            <a:extLst/>
          </a:lstStyle>
          <a:p>
            <a:fld id="{CE7482E8-A8CD-45BA-8199-F15C12916C0F}" type="datetimeFigureOut">
              <a:rPr lang="fr-FR" smtClean="0"/>
              <a:pPr/>
              <a:t>06/05/2014</a:t>
            </a:fld>
            <a:endParaRPr lang="fr-FR" dirty="0"/>
          </a:p>
        </p:txBody>
      </p:sp>
      <p:sp>
        <p:nvSpPr>
          <p:cNvPr id="6" name="Espace réservé du pied de page 5"/>
          <p:cNvSpPr>
            <a:spLocks noGrp="1"/>
          </p:cNvSpPr>
          <p:nvPr>
            <p:ph type="ftr" sz="quarter" idx="11"/>
          </p:nvPr>
        </p:nvSpPr>
        <p:spPr>
          <a:xfrm>
            <a:off x="914400" y="55499"/>
            <a:ext cx="5562600" cy="365125"/>
          </a:xfrm>
        </p:spPr>
        <p:txBody>
          <a:bodyPr/>
          <a:lstStyle>
            <a:extLst/>
          </a:lstStyle>
          <a:p>
            <a:endParaRPr lang="fr-FR" dirty="0"/>
          </a:p>
        </p:txBody>
      </p:sp>
      <p:sp>
        <p:nvSpPr>
          <p:cNvPr id="7" name="Espace réservé du numéro de diapositive 6"/>
          <p:cNvSpPr>
            <a:spLocks noGrp="1"/>
          </p:cNvSpPr>
          <p:nvPr>
            <p:ph type="sldNum" sz="quarter" idx="12"/>
          </p:nvPr>
        </p:nvSpPr>
        <p:spPr>
          <a:xfrm>
            <a:off x="8610600" y="55499"/>
            <a:ext cx="457200" cy="365125"/>
          </a:xfrm>
        </p:spPr>
        <p:txBody>
          <a:bodyPr/>
          <a:lstStyle>
            <a:extLst/>
          </a:lstStyle>
          <a:p>
            <a:fld id="{078DEE8A-70A5-4E87-B1BE-618AFC1D327C}"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Espace réservé du titre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E7482E8-A8CD-45BA-8199-F15C12916C0F}" type="datetimeFigureOut">
              <a:rPr lang="fr-FR" smtClean="0"/>
              <a:pPr/>
              <a:t>06/05/2014</a:t>
            </a:fld>
            <a:endParaRPr lang="fr-FR" dirty="0"/>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fr-FR" dirty="0"/>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078DEE8A-70A5-4E87-B1BE-618AFC1D327C}" type="slidenum">
              <a:rPr lang="fr-FR" smtClean="0"/>
              <a:pPr/>
              <a:t>‹N°›</a:t>
            </a:fld>
            <a:endParaRPr lang="fr-FR"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animbar.mnim.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bloggif.com/gif-extrac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10" Type="http://schemas.openxmlformats.org/officeDocument/2006/relationships/image" Target="../media/image14.gif"/><Relationship Id="rId4" Type="http://schemas.openxmlformats.org/officeDocument/2006/relationships/image" Target="../media/image8.gif"/><Relationship Id="rId9" Type="http://schemas.openxmlformats.org/officeDocument/2006/relationships/image" Target="../media/image13.gif"/></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smtClean="0"/>
              <a:t>Ombro-cinéma ou scanimation</a:t>
            </a:r>
            <a:endParaRPr lang="fr-FR" dirty="0"/>
          </a:p>
        </p:txBody>
      </p:sp>
      <p:pic>
        <p:nvPicPr>
          <p:cNvPr id="4" name="Image 3" descr="Scanimation00.gif"/>
          <p:cNvPicPr>
            <a:picLocks noChangeAspect="1"/>
          </p:cNvPicPr>
          <p:nvPr/>
        </p:nvPicPr>
        <p:blipFill>
          <a:blip r:embed="rId2" cstate="print"/>
          <a:stretch>
            <a:fillRect/>
          </a:stretch>
        </p:blipFill>
        <p:spPr>
          <a:xfrm>
            <a:off x="3347864" y="620688"/>
            <a:ext cx="2857500" cy="27622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Que de suspense</a:t>
            </a:r>
            <a:endParaRPr lang="fr-FR" dirty="0"/>
          </a:p>
        </p:txBody>
      </p:sp>
      <p:sp>
        <p:nvSpPr>
          <p:cNvPr id="3" name="Espace réservé du contenu 2"/>
          <p:cNvSpPr>
            <a:spLocks noGrp="1"/>
          </p:cNvSpPr>
          <p:nvPr>
            <p:ph idx="1"/>
          </p:nvPr>
        </p:nvSpPr>
        <p:spPr/>
        <p:txBody>
          <a:bodyPr/>
          <a:lstStyle/>
          <a:p>
            <a:r>
              <a:rPr lang="fr-FR" dirty="0" smtClean="0"/>
              <a:t>Cliquez sur « Edit » puis sur « Compute Animation »</a:t>
            </a:r>
            <a:endParaRPr lang="fr-FR" dirty="0"/>
          </a:p>
        </p:txBody>
      </p:sp>
      <p:pic>
        <p:nvPicPr>
          <p:cNvPr id="6" name="Image 5" descr="Sans titre.png"/>
          <p:cNvPicPr>
            <a:picLocks noChangeAspect="1"/>
          </p:cNvPicPr>
          <p:nvPr/>
        </p:nvPicPr>
        <p:blipFill>
          <a:blip r:embed="rId2" cstate="print"/>
          <a:stretch>
            <a:fillRect/>
          </a:stretch>
        </p:blipFill>
        <p:spPr>
          <a:xfrm>
            <a:off x="2051720" y="2924944"/>
            <a:ext cx="5549603" cy="3668608"/>
          </a:xfrm>
          <a:prstGeom prst="rect">
            <a:avLst/>
          </a:prstGeom>
        </p:spPr>
      </p:pic>
      <p:cxnSp>
        <p:nvCxnSpPr>
          <p:cNvPr id="8" name="Connecteur droit avec flèche 7"/>
          <p:cNvCxnSpPr/>
          <p:nvPr/>
        </p:nvCxnSpPr>
        <p:spPr>
          <a:xfrm>
            <a:off x="1259632" y="2924944"/>
            <a:ext cx="1080120" cy="2160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Connecteur droit avec flèche 9"/>
          <p:cNvCxnSpPr/>
          <p:nvPr/>
        </p:nvCxnSpPr>
        <p:spPr>
          <a:xfrm flipH="1" flipV="1">
            <a:off x="3419872" y="3429000"/>
            <a:ext cx="360040" cy="72008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260648"/>
            <a:ext cx="7772400" cy="914400"/>
          </a:xfrm>
        </p:spPr>
        <p:txBody>
          <a:bodyPr/>
          <a:lstStyle/>
          <a:p>
            <a:pPr algn="ctr"/>
            <a:r>
              <a:rPr lang="fr-FR" dirty="0" smtClean="0"/>
              <a:t>Un dernier petit réglage</a:t>
            </a:r>
            <a:endParaRPr lang="fr-FR" dirty="0"/>
          </a:p>
        </p:txBody>
      </p:sp>
      <p:sp>
        <p:nvSpPr>
          <p:cNvPr id="3" name="Espace réservé du contenu 2"/>
          <p:cNvSpPr>
            <a:spLocks noGrp="1"/>
          </p:cNvSpPr>
          <p:nvPr>
            <p:ph idx="1"/>
          </p:nvPr>
        </p:nvSpPr>
        <p:spPr>
          <a:xfrm>
            <a:off x="899592" y="1124744"/>
            <a:ext cx="7772400" cy="4572000"/>
          </a:xfrm>
        </p:spPr>
        <p:txBody>
          <a:bodyPr/>
          <a:lstStyle/>
          <a:p>
            <a:r>
              <a:rPr lang="fr-FR" dirty="0" smtClean="0"/>
              <a:t>Sélectionnez entre 1 et 3 pixels</a:t>
            </a:r>
          </a:p>
          <a:p>
            <a:r>
              <a:rPr lang="fr-FR" dirty="0" smtClean="0"/>
              <a:t>Cela représente l’écart entre 2 bandes noirs de notre filtre </a:t>
            </a:r>
          </a:p>
          <a:p>
            <a:r>
              <a:rPr lang="fr-FR" dirty="0" smtClean="0"/>
              <a:t>On ne peut pas savoir d’avance le nombre de pixel adéquat donc on en essaie différent pour avoir le meilleur résultat</a:t>
            </a:r>
            <a:endParaRPr lang="fr-FR" dirty="0"/>
          </a:p>
        </p:txBody>
      </p:sp>
      <p:pic>
        <p:nvPicPr>
          <p:cNvPr id="4" name="Image 3" descr="Capture.PNG"/>
          <p:cNvPicPr>
            <a:picLocks noChangeAspect="1"/>
          </p:cNvPicPr>
          <p:nvPr/>
        </p:nvPicPr>
        <p:blipFill>
          <a:blip r:embed="rId2" cstate="print"/>
          <a:stretch>
            <a:fillRect/>
          </a:stretch>
        </p:blipFill>
        <p:spPr>
          <a:xfrm>
            <a:off x="2771800" y="4149080"/>
            <a:ext cx="3953427" cy="2614978"/>
          </a:xfrm>
          <a:prstGeom prst="rect">
            <a:avLst/>
          </a:prstGeom>
        </p:spPr>
      </p:pic>
      <p:cxnSp>
        <p:nvCxnSpPr>
          <p:cNvPr id="8" name="Connecteur droit avec flèche 7"/>
          <p:cNvCxnSpPr/>
          <p:nvPr/>
        </p:nvCxnSpPr>
        <p:spPr>
          <a:xfrm flipH="1">
            <a:off x="5148064" y="5013176"/>
            <a:ext cx="792088"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Connecteur droit avec flèche 10"/>
          <p:cNvCxnSpPr/>
          <p:nvPr/>
        </p:nvCxnSpPr>
        <p:spPr>
          <a:xfrm flipV="1">
            <a:off x="4211960" y="5661248"/>
            <a:ext cx="288032"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ABRACADABRA</a:t>
            </a:r>
            <a:br>
              <a:rPr lang="fr-FR" b="1" dirty="0" smtClean="0"/>
            </a:br>
            <a:endParaRPr lang="fr-FR" dirty="0"/>
          </a:p>
        </p:txBody>
      </p:sp>
      <p:sp>
        <p:nvSpPr>
          <p:cNvPr id="3" name="Espace réservé du contenu 2"/>
          <p:cNvSpPr>
            <a:spLocks noGrp="1"/>
          </p:cNvSpPr>
          <p:nvPr>
            <p:ph idx="1"/>
          </p:nvPr>
        </p:nvSpPr>
        <p:spPr/>
        <p:txBody>
          <a:bodyPr/>
          <a:lstStyle/>
          <a:p>
            <a:r>
              <a:rPr lang="fr-FR" dirty="0" smtClean="0"/>
              <a:t>Je vous présente MIOU notre petit chat :</a:t>
            </a:r>
            <a:endParaRPr lang="fr-FR" dirty="0"/>
          </a:p>
        </p:txBody>
      </p:sp>
      <p:pic>
        <p:nvPicPr>
          <p:cNvPr id="4" name="Image 3" descr="Capture.PNG"/>
          <p:cNvPicPr>
            <a:picLocks noChangeAspect="1"/>
          </p:cNvPicPr>
          <p:nvPr/>
        </p:nvPicPr>
        <p:blipFill>
          <a:blip r:embed="rId2" cstate="print"/>
          <a:stretch>
            <a:fillRect/>
          </a:stretch>
        </p:blipFill>
        <p:spPr>
          <a:xfrm>
            <a:off x="1763688" y="2564904"/>
            <a:ext cx="6294999" cy="4153480"/>
          </a:xfrm>
          <a:prstGeom prst="rect">
            <a:avLst/>
          </a:prstGeom>
        </p:spPr>
      </p:pic>
      <p:cxnSp>
        <p:nvCxnSpPr>
          <p:cNvPr id="6" name="Connecteur droit avec flèche 5"/>
          <p:cNvCxnSpPr/>
          <p:nvPr/>
        </p:nvCxnSpPr>
        <p:spPr>
          <a:xfrm flipH="1">
            <a:off x="6084168" y="3645024"/>
            <a:ext cx="864096"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ZoneTexte 8"/>
          <p:cNvSpPr txBox="1"/>
          <p:nvPr/>
        </p:nvSpPr>
        <p:spPr>
          <a:xfrm>
            <a:off x="7020272" y="3356992"/>
            <a:ext cx="792088"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r-F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MIOU</a:t>
            </a: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Vérification</a:t>
            </a:r>
            <a:endParaRPr lang="fr-FR" dirty="0"/>
          </a:p>
        </p:txBody>
      </p:sp>
      <p:sp>
        <p:nvSpPr>
          <p:cNvPr id="3" name="Espace réservé du contenu 2"/>
          <p:cNvSpPr>
            <a:spLocks noGrp="1"/>
          </p:cNvSpPr>
          <p:nvPr>
            <p:ph idx="1"/>
          </p:nvPr>
        </p:nvSpPr>
        <p:spPr/>
        <p:txBody>
          <a:bodyPr/>
          <a:lstStyle/>
          <a:p>
            <a:r>
              <a:rPr lang="fr-FR" dirty="0" smtClean="0"/>
              <a:t>Faites défiler le curseur en bas pour visualiser votre scanimation et voir s’il ne faut pas changer le nombre de pixel</a:t>
            </a:r>
            <a:endParaRPr lang="fr-FR" dirty="0"/>
          </a:p>
        </p:txBody>
      </p:sp>
      <p:pic>
        <p:nvPicPr>
          <p:cNvPr id="4" name="Image 3" descr="Capture.PNG"/>
          <p:cNvPicPr>
            <a:picLocks noChangeAspect="1"/>
          </p:cNvPicPr>
          <p:nvPr/>
        </p:nvPicPr>
        <p:blipFill>
          <a:blip r:embed="rId2" cstate="print"/>
          <a:stretch>
            <a:fillRect/>
          </a:stretch>
        </p:blipFill>
        <p:spPr>
          <a:xfrm>
            <a:off x="2339752" y="3284984"/>
            <a:ext cx="5127071" cy="3411855"/>
          </a:xfrm>
          <a:prstGeom prst="rect">
            <a:avLst/>
          </a:prstGeom>
        </p:spPr>
      </p:pic>
      <p:cxnSp>
        <p:nvCxnSpPr>
          <p:cNvPr id="6" name="Connecteur droit avec flèche 5"/>
          <p:cNvCxnSpPr/>
          <p:nvPr/>
        </p:nvCxnSpPr>
        <p:spPr>
          <a:xfrm flipH="1">
            <a:off x="4572000" y="6021288"/>
            <a:ext cx="720080"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188640"/>
            <a:ext cx="7772400" cy="914400"/>
          </a:xfrm>
        </p:spPr>
        <p:txBody>
          <a:bodyPr/>
          <a:lstStyle/>
          <a:p>
            <a:pPr algn="ctr"/>
            <a:r>
              <a:rPr lang="fr-FR" dirty="0" smtClean="0"/>
              <a:t>Il faut sauver le chat MIOU</a:t>
            </a:r>
            <a:endParaRPr lang="fr-FR" dirty="0"/>
          </a:p>
        </p:txBody>
      </p:sp>
      <p:sp>
        <p:nvSpPr>
          <p:cNvPr id="3" name="Espace réservé du contenu 2"/>
          <p:cNvSpPr>
            <a:spLocks noGrp="1"/>
          </p:cNvSpPr>
          <p:nvPr>
            <p:ph idx="1"/>
          </p:nvPr>
        </p:nvSpPr>
        <p:spPr>
          <a:xfrm>
            <a:off x="899592" y="980728"/>
            <a:ext cx="7772400" cy="4572000"/>
          </a:xfrm>
        </p:spPr>
        <p:txBody>
          <a:bodyPr/>
          <a:lstStyle/>
          <a:p>
            <a:r>
              <a:rPr lang="fr-FR" dirty="0" smtClean="0"/>
              <a:t>Pour sauvegarder votre « MIOU », allez dans « File » puis cliquez sur « Save Base Image … » (à imprimer sur du papier blanc normal)</a:t>
            </a:r>
          </a:p>
          <a:p>
            <a:r>
              <a:rPr lang="fr-FR" dirty="0" smtClean="0"/>
              <a:t>Pour sauvegarder le filtre pour que votre  MIOU court de toute son élégance, cliquez sur « File » puis sur « Save Base Mask » (à imprimer sur des transparents)</a:t>
            </a:r>
          </a:p>
          <a:p>
            <a:pPr>
              <a:buNone/>
            </a:pPr>
            <a:r>
              <a:rPr lang="fr-FR" dirty="0" smtClean="0"/>
              <a:t> </a:t>
            </a:r>
            <a:endParaRPr lang="fr-FR" dirty="0"/>
          </a:p>
        </p:txBody>
      </p:sp>
      <p:pic>
        <p:nvPicPr>
          <p:cNvPr id="4" name="Image 3" descr="Sans titre.png"/>
          <p:cNvPicPr>
            <a:picLocks noChangeAspect="1"/>
          </p:cNvPicPr>
          <p:nvPr/>
        </p:nvPicPr>
        <p:blipFill>
          <a:blip r:embed="rId2" cstate="print"/>
          <a:stretch>
            <a:fillRect/>
          </a:stretch>
        </p:blipFill>
        <p:spPr>
          <a:xfrm>
            <a:off x="3131840" y="4365104"/>
            <a:ext cx="3562371" cy="2370627"/>
          </a:xfrm>
          <a:prstGeom prst="rect">
            <a:avLst/>
          </a:prstGeom>
        </p:spPr>
      </p:pic>
      <p:sp>
        <p:nvSpPr>
          <p:cNvPr id="5" name="Rectangle 4"/>
          <p:cNvSpPr/>
          <p:nvPr/>
        </p:nvSpPr>
        <p:spPr>
          <a:xfrm>
            <a:off x="3203848" y="4725144"/>
            <a:ext cx="864096" cy="216024"/>
          </a:xfrm>
          <a:prstGeom prst="rect">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dirty="0"/>
          </a:p>
        </p:txBody>
      </p:sp>
      <p:cxnSp>
        <p:nvCxnSpPr>
          <p:cNvPr id="7" name="Connecteur droit avec flèche 6"/>
          <p:cNvCxnSpPr/>
          <p:nvPr/>
        </p:nvCxnSpPr>
        <p:spPr>
          <a:xfrm flipH="1" flipV="1">
            <a:off x="4067944" y="4941168"/>
            <a:ext cx="792088" cy="6480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116632"/>
            <a:ext cx="7772400" cy="914400"/>
          </a:xfrm>
        </p:spPr>
        <p:txBody>
          <a:bodyPr/>
          <a:lstStyle/>
          <a:p>
            <a:pPr algn="ctr"/>
            <a:r>
              <a:rPr lang="fr-FR" dirty="0" smtClean="0"/>
              <a:t>Résultat final</a:t>
            </a:r>
            <a:endParaRPr lang="fr-FR" dirty="0"/>
          </a:p>
        </p:txBody>
      </p:sp>
      <p:sp>
        <p:nvSpPr>
          <p:cNvPr id="3" name="Espace réservé du contenu 2"/>
          <p:cNvSpPr>
            <a:spLocks noGrp="1"/>
          </p:cNvSpPr>
          <p:nvPr>
            <p:ph idx="1"/>
          </p:nvPr>
        </p:nvSpPr>
        <p:spPr>
          <a:xfrm>
            <a:off x="899592" y="908720"/>
            <a:ext cx="7772400" cy="4572000"/>
          </a:xfrm>
        </p:spPr>
        <p:txBody>
          <a:bodyPr/>
          <a:lstStyle/>
          <a:p>
            <a:r>
              <a:rPr lang="fr-FR" dirty="0" smtClean="0"/>
              <a:t>Voilà ce qu’on obtient avec le danseur du début :</a:t>
            </a:r>
            <a:endParaRPr lang="fr-FR" dirty="0"/>
          </a:p>
        </p:txBody>
      </p:sp>
      <p:pic>
        <p:nvPicPr>
          <p:cNvPr id="4" name="Image 3" descr="danseur.gif"/>
          <p:cNvPicPr>
            <a:picLocks noChangeAspect="1"/>
          </p:cNvPicPr>
          <p:nvPr/>
        </p:nvPicPr>
        <p:blipFill>
          <a:blip r:embed="rId2" cstate="print"/>
          <a:stretch>
            <a:fillRect/>
          </a:stretch>
        </p:blipFill>
        <p:spPr>
          <a:xfrm>
            <a:off x="1763688" y="1916832"/>
            <a:ext cx="2053590" cy="1966912"/>
          </a:xfrm>
          <a:prstGeom prst="rect">
            <a:avLst/>
          </a:prstGeom>
        </p:spPr>
      </p:pic>
      <p:pic>
        <p:nvPicPr>
          <p:cNvPr id="5" name="Image 4" descr="filtre danseur.gif"/>
          <p:cNvPicPr>
            <a:picLocks noChangeAspect="1"/>
          </p:cNvPicPr>
          <p:nvPr/>
        </p:nvPicPr>
        <p:blipFill>
          <a:blip r:embed="rId3" cstate="print"/>
          <a:stretch>
            <a:fillRect/>
          </a:stretch>
        </p:blipFill>
        <p:spPr>
          <a:xfrm>
            <a:off x="5796136" y="1916832"/>
            <a:ext cx="2220278" cy="1960245"/>
          </a:xfrm>
          <a:prstGeom prst="rect">
            <a:avLst/>
          </a:prstGeom>
        </p:spPr>
      </p:pic>
      <p:sp>
        <p:nvSpPr>
          <p:cNvPr id="6" name="Plus 5"/>
          <p:cNvSpPr/>
          <p:nvPr/>
        </p:nvSpPr>
        <p:spPr>
          <a:xfrm>
            <a:off x="4283968" y="2132856"/>
            <a:ext cx="1080120" cy="1224136"/>
          </a:xfrm>
          <a:prstGeom prst="mathPlus">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dirty="0"/>
          </a:p>
        </p:txBody>
      </p:sp>
      <p:sp>
        <p:nvSpPr>
          <p:cNvPr id="7" name="Égal 6"/>
          <p:cNvSpPr/>
          <p:nvPr/>
        </p:nvSpPr>
        <p:spPr>
          <a:xfrm>
            <a:off x="4283968" y="3789040"/>
            <a:ext cx="1152128" cy="936104"/>
          </a:xfrm>
          <a:prstGeom prst="mathEqual">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dirty="0">
              <a:solidFill>
                <a:schemeClr val="tx1"/>
              </a:solidFill>
            </a:endParaRPr>
          </a:p>
        </p:txBody>
      </p:sp>
      <p:pic>
        <p:nvPicPr>
          <p:cNvPr id="8" name="Image 7" descr="Scanimation00.gif"/>
          <p:cNvPicPr>
            <a:picLocks noChangeAspect="1"/>
          </p:cNvPicPr>
          <p:nvPr/>
        </p:nvPicPr>
        <p:blipFill>
          <a:blip r:embed="rId4" cstate="print"/>
          <a:stretch>
            <a:fillRect/>
          </a:stretch>
        </p:blipFill>
        <p:spPr>
          <a:xfrm>
            <a:off x="3851920" y="4797152"/>
            <a:ext cx="2000250" cy="193357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Quelques précisions</a:t>
            </a:r>
            <a:endParaRPr lang="fr-FR" dirty="0"/>
          </a:p>
        </p:txBody>
      </p:sp>
      <p:sp>
        <p:nvSpPr>
          <p:cNvPr id="3" name="Espace réservé du contenu 2"/>
          <p:cNvSpPr>
            <a:spLocks noGrp="1"/>
          </p:cNvSpPr>
          <p:nvPr>
            <p:ph idx="1"/>
          </p:nvPr>
        </p:nvSpPr>
        <p:spPr/>
        <p:txBody>
          <a:bodyPr/>
          <a:lstStyle/>
          <a:p>
            <a:r>
              <a:rPr lang="fr-FR" dirty="0" smtClean="0"/>
              <a:t>Il est vrai que le résultat final ne ressemble en rien avec notre gif de départ mais pourquoi ?</a:t>
            </a:r>
          </a:p>
          <a:p>
            <a:r>
              <a:rPr lang="fr-FR" dirty="0" smtClean="0"/>
              <a:t>Voilà ce que fait le programme :</a:t>
            </a:r>
          </a:p>
          <a:p>
            <a:pPr lvl="1"/>
            <a:r>
              <a:rPr lang="fr-FR" dirty="0" smtClean="0"/>
              <a:t>Il prend la première image du mouvement puis place le filtre dessus et repasse les éléments de MIOU qui se situent dans les bandes transparentes</a:t>
            </a:r>
            <a:endParaRPr lang="fr-FR" dirty="0"/>
          </a:p>
        </p:txBody>
      </p:sp>
      <p:pic>
        <p:nvPicPr>
          <p:cNvPr id="4" name="Image 3" descr="Capture.PNG"/>
          <p:cNvPicPr>
            <a:picLocks noChangeAspect="1"/>
          </p:cNvPicPr>
          <p:nvPr/>
        </p:nvPicPr>
        <p:blipFill>
          <a:blip r:embed="rId2" cstate="print"/>
          <a:stretch>
            <a:fillRect/>
          </a:stretch>
        </p:blipFill>
        <p:spPr>
          <a:xfrm>
            <a:off x="2555776" y="4797152"/>
            <a:ext cx="4572638" cy="1648055"/>
          </a:xfrm>
          <a:prstGeom prst="rect">
            <a:avLst/>
          </a:prstGeom>
        </p:spPr>
      </p:pic>
      <p:cxnSp>
        <p:nvCxnSpPr>
          <p:cNvPr id="6" name="Connecteur droit 5"/>
          <p:cNvCxnSpPr/>
          <p:nvPr/>
        </p:nvCxnSpPr>
        <p:spPr>
          <a:xfrm>
            <a:off x="4716016" y="5589240"/>
            <a:ext cx="0" cy="216024"/>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Connecteur droit 7"/>
          <p:cNvCxnSpPr/>
          <p:nvPr/>
        </p:nvCxnSpPr>
        <p:spPr>
          <a:xfrm>
            <a:off x="4788024" y="5589240"/>
            <a:ext cx="0" cy="216024"/>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Connecteur droit 10"/>
          <p:cNvCxnSpPr/>
          <p:nvPr/>
        </p:nvCxnSpPr>
        <p:spPr>
          <a:xfrm>
            <a:off x="4644008" y="5589240"/>
            <a:ext cx="0" cy="36004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Connecteur droit 12"/>
          <p:cNvCxnSpPr/>
          <p:nvPr/>
        </p:nvCxnSpPr>
        <p:spPr>
          <a:xfrm>
            <a:off x="4932040" y="5301208"/>
            <a:ext cx="0" cy="648072"/>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Connecteur droit avec flèche 18"/>
          <p:cNvCxnSpPr/>
          <p:nvPr/>
        </p:nvCxnSpPr>
        <p:spPr>
          <a:xfrm>
            <a:off x="4139952" y="4941168"/>
            <a:ext cx="504056"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Connecteur droit 20"/>
          <p:cNvCxnSpPr/>
          <p:nvPr/>
        </p:nvCxnSpPr>
        <p:spPr>
          <a:xfrm>
            <a:off x="4860032" y="5373216"/>
            <a:ext cx="0" cy="144016"/>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Connecteur droit 22"/>
          <p:cNvCxnSpPr/>
          <p:nvPr/>
        </p:nvCxnSpPr>
        <p:spPr>
          <a:xfrm flipV="1">
            <a:off x="4860032" y="5589240"/>
            <a:ext cx="0" cy="288032"/>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Tout s’explique enfin</a:t>
            </a:r>
            <a:endParaRPr lang="fr-FR" dirty="0"/>
          </a:p>
        </p:txBody>
      </p:sp>
      <p:sp>
        <p:nvSpPr>
          <p:cNvPr id="3" name="Espace réservé du contenu 2"/>
          <p:cNvSpPr>
            <a:spLocks noGrp="1"/>
          </p:cNvSpPr>
          <p:nvPr>
            <p:ph idx="1"/>
          </p:nvPr>
        </p:nvSpPr>
        <p:spPr/>
        <p:txBody>
          <a:bodyPr/>
          <a:lstStyle/>
          <a:p>
            <a:pPr lvl="1"/>
            <a:r>
              <a:rPr lang="fr-FR" dirty="0" smtClean="0"/>
              <a:t>Il place la deuxième image du mouvement puis il déplace le filtre du nombre de pixel choisi dans « Compute Animation » et repasse toujours les éléments se situant dans les bandes transparentes</a:t>
            </a:r>
          </a:p>
          <a:p>
            <a:pPr lvl="1"/>
            <a:r>
              <a:rPr lang="fr-FR" dirty="0" smtClean="0"/>
              <a:t>Il superpose  ensuite le résultat du deuxième mouvement avec le premier (une sorte de fusion)</a:t>
            </a:r>
          </a:p>
          <a:p>
            <a:pPr lvl="1"/>
            <a:r>
              <a:rPr lang="fr-FR" dirty="0" smtClean="0"/>
              <a:t>Et il réitère l’opération pour toutes les autres images qui composent notre mouvement</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260648"/>
            <a:ext cx="7772400" cy="914400"/>
          </a:xfrm>
        </p:spPr>
        <p:txBody>
          <a:bodyPr/>
          <a:lstStyle/>
          <a:p>
            <a:pPr algn="ctr"/>
            <a:r>
              <a:rPr lang="fr-FR" dirty="0" smtClean="0"/>
              <a:t>Un canon de beauté intemporel</a:t>
            </a:r>
            <a:endParaRPr lang="fr-FR" dirty="0"/>
          </a:p>
        </p:txBody>
      </p:sp>
      <p:sp>
        <p:nvSpPr>
          <p:cNvPr id="3" name="Espace réservé du contenu 2"/>
          <p:cNvSpPr>
            <a:spLocks noGrp="1"/>
          </p:cNvSpPr>
          <p:nvPr>
            <p:ph idx="1"/>
          </p:nvPr>
        </p:nvSpPr>
        <p:spPr/>
        <p:txBody>
          <a:bodyPr/>
          <a:lstStyle/>
          <a:p>
            <a:r>
              <a:rPr lang="fr-FR" dirty="0" smtClean="0"/>
              <a:t>L’effet réside dans le fait que le filtre ne laisse apercevoir qu’une étape du mouvement par les bandes transparentes et que toutes les autres étapes du mouvement sont cachées dans la bande noir</a:t>
            </a:r>
          </a:p>
          <a:p>
            <a:r>
              <a:rPr lang="fr-FR" dirty="0" smtClean="0"/>
              <a:t>Ainsi l’espace entre le début d’une bande noire et le début de la suivante sera :</a:t>
            </a:r>
          </a:p>
          <a:p>
            <a:pPr lvl="1"/>
            <a:r>
              <a:rPr lang="fr-FR" dirty="0" smtClean="0"/>
              <a:t>Le nombre d’images composant le mouvement fois le nombre de pixel choisi</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Toujours plus loin</a:t>
            </a:r>
            <a:endParaRPr lang="fr-FR" dirty="0"/>
          </a:p>
        </p:txBody>
      </p:sp>
      <p:sp>
        <p:nvSpPr>
          <p:cNvPr id="3" name="Espace réservé du contenu 2"/>
          <p:cNvSpPr>
            <a:spLocks noGrp="1"/>
          </p:cNvSpPr>
          <p:nvPr>
            <p:ph idx="1"/>
          </p:nvPr>
        </p:nvSpPr>
        <p:spPr/>
        <p:txBody>
          <a:bodyPr/>
          <a:lstStyle/>
          <a:p>
            <a:r>
              <a:rPr lang="fr-FR" dirty="0" smtClean="0"/>
              <a:t>Une fois le principe assimilé on peut modifier notre filtre</a:t>
            </a:r>
          </a:p>
          <a:p>
            <a:r>
              <a:rPr lang="fr-FR" dirty="0" smtClean="0"/>
              <a:t>C’est-à-dire utiliser une spirale ou des « parts de pizza » au lieu des droites parallèles</a:t>
            </a:r>
          </a:p>
          <a:p>
            <a:endParaRPr lang="fr-FR" dirty="0"/>
          </a:p>
        </p:txBody>
      </p:sp>
      <p:pic>
        <p:nvPicPr>
          <p:cNvPr id="4" name="Image 3" descr="[gickr.com]_73a479f5-74c2-9fd4-a19a-4da0513f7cea.gif"/>
          <p:cNvPicPr>
            <a:picLocks noChangeAspect="1"/>
          </p:cNvPicPr>
          <p:nvPr/>
        </p:nvPicPr>
        <p:blipFill>
          <a:blip r:embed="rId2" cstate="print"/>
          <a:stretch>
            <a:fillRect/>
          </a:stretch>
        </p:blipFill>
        <p:spPr>
          <a:xfrm>
            <a:off x="5715000" y="4005064"/>
            <a:ext cx="3429000" cy="2674620"/>
          </a:xfrm>
          <a:prstGeom prst="rect">
            <a:avLst/>
          </a:prstGeom>
        </p:spPr>
      </p:pic>
      <p:pic>
        <p:nvPicPr>
          <p:cNvPr id="5" name="Image 4" descr="StarAnimation.bmp"/>
          <p:cNvPicPr>
            <a:picLocks noChangeAspect="1"/>
          </p:cNvPicPr>
          <p:nvPr/>
        </p:nvPicPr>
        <p:blipFill>
          <a:blip r:embed="rId3" cstate="print"/>
          <a:stretch>
            <a:fillRect/>
          </a:stretch>
        </p:blipFill>
        <p:spPr>
          <a:xfrm>
            <a:off x="3131840" y="4653136"/>
            <a:ext cx="1828800" cy="1371600"/>
          </a:xfrm>
          <a:prstGeom prst="rect">
            <a:avLst/>
          </a:prstGeom>
        </p:spPr>
      </p:pic>
      <p:pic>
        <p:nvPicPr>
          <p:cNvPr id="6" name="Image 5" descr="StarTransparent.bmp"/>
          <p:cNvPicPr>
            <a:picLocks noChangeAspect="1"/>
          </p:cNvPicPr>
          <p:nvPr/>
        </p:nvPicPr>
        <p:blipFill>
          <a:blip r:embed="rId4" cstate="print"/>
          <a:stretch>
            <a:fillRect/>
          </a:stretch>
        </p:blipFill>
        <p:spPr>
          <a:xfrm>
            <a:off x="539552" y="4653136"/>
            <a:ext cx="1828800" cy="1371600"/>
          </a:xfrm>
          <a:prstGeom prst="rect">
            <a:avLst/>
          </a:prstGeom>
        </p:spPr>
      </p:pic>
      <p:sp>
        <p:nvSpPr>
          <p:cNvPr id="7" name="Plus 6"/>
          <p:cNvSpPr/>
          <p:nvPr/>
        </p:nvSpPr>
        <p:spPr>
          <a:xfrm>
            <a:off x="2483768" y="5085184"/>
            <a:ext cx="504056" cy="504056"/>
          </a:xfrm>
          <a:prstGeom prst="mathPlus">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8" name="Égal 7"/>
          <p:cNvSpPr/>
          <p:nvPr/>
        </p:nvSpPr>
        <p:spPr>
          <a:xfrm>
            <a:off x="5076056" y="5229200"/>
            <a:ext cx="504056" cy="360040"/>
          </a:xfrm>
          <a:prstGeom prst="mathEqual">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 concept</a:t>
            </a:r>
            <a:endParaRPr lang="fr-FR" dirty="0"/>
          </a:p>
        </p:txBody>
      </p:sp>
      <p:sp>
        <p:nvSpPr>
          <p:cNvPr id="3" name="Espace réservé du contenu 2"/>
          <p:cNvSpPr>
            <a:spLocks noGrp="1"/>
          </p:cNvSpPr>
          <p:nvPr>
            <p:ph idx="1"/>
          </p:nvPr>
        </p:nvSpPr>
        <p:spPr/>
        <p:txBody>
          <a:bodyPr/>
          <a:lstStyle/>
          <a:p>
            <a:r>
              <a:rPr lang="fr-FR" dirty="0" smtClean="0"/>
              <a:t>L’ombro-cinéma est une technique ancienne d’animation qui consistait à dessiner et découper des silhouettes en plusieurs positions, afin que ces dernières apparaissent à travers un filtre (réseau de droites parallèles).  L’effet stroboscopique  provoqué crée alors l’illusion du mouvement.</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Un petit exemple</a:t>
            </a:r>
            <a:endParaRPr lang="fr-FR" dirty="0"/>
          </a:p>
        </p:txBody>
      </p:sp>
      <p:pic>
        <p:nvPicPr>
          <p:cNvPr id="4" name="Espace réservé du contenu 3" descr="oeroscanimation.gif"/>
          <p:cNvPicPr>
            <a:picLocks noGrp="1" noChangeAspect="1"/>
          </p:cNvPicPr>
          <p:nvPr>
            <p:ph idx="1"/>
          </p:nvPr>
        </p:nvPicPr>
        <p:blipFill>
          <a:blip r:embed="rId2" cstate="print"/>
          <a:stretch>
            <a:fillRect/>
          </a:stretch>
        </p:blipFill>
        <p:spPr>
          <a:xfrm>
            <a:off x="1909762" y="2417762"/>
            <a:ext cx="5781675" cy="330517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Yes, we can !</a:t>
            </a:r>
            <a:endParaRPr lang="fr-FR" dirty="0"/>
          </a:p>
        </p:txBody>
      </p:sp>
      <p:sp>
        <p:nvSpPr>
          <p:cNvPr id="3" name="Espace réservé du contenu 2"/>
          <p:cNvSpPr>
            <a:spLocks noGrp="1"/>
          </p:cNvSpPr>
          <p:nvPr>
            <p:ph idx="1"/>
          </p:nvPr>
        </p:nvSpPr>
        <p:spPr/>
        <p:txBody>
          <a:bodyPr/>
          <a:lstStyle/>
          <a:p>
            <a:r>
              <a:rPr lang="fr-FR" dirty="0" smtClean="0"/>
              <a:t>Voilà comment réaliser des petits chef d’œuvres visuels :</a:t>
            </a:r>
          </a:p>
          <a:p>
            <a:pPr lvl="1"/>
            <a:r>
              <a:rPr lang="fr-FR" dirty="0" smtClean="0"/>
              <a:t>Pour cela, il nous faut un gif animé (format qui contient une suite d’images qui provoque un mouvement lorsqu’on les fait défiler à une certaine vitesse comme pour les dessins animés) en noir et blanc.</a:t>
            </a:r>
            <a:endParaRPr lang="fr-FR" dirty="0"/>
          </a:p>
        </p:txBody>
      </p:sp>
      <p:pic>
        <p:nvPicPr>
          <p:cNvPr id="4" name="Image 3" descr="56891Chiens.gif"/>
          <p:cNvPicPr>
            <a:picLocks noChangeAspect="1"/>
          </p:cNvPicPr>
          <p:nvPr/>
        </p:nvPicPr>
        <p:blipFill>
          <a:blip r:embed="rId2" cstate="print"/>
          <a:stretch>
            <a:fillRect/>
          </a:stretch>
        </p:blipFill>
        <p:spPr>
          <a:xfrm>
            <a:off x="1115616" y="5085184"/>
            <a:ext cx="7048500" cy="1143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On continue la recette</a:t>
            </a:r>
            <a:endParaRPr lang="fr-FR" dirty="0"/>
          </a:p>
        </p:txBody>
      </p:sp>
      <p:sp>
        <p:nvSpPr>
          <p:cNvPr id="3" name="Espace réservé du contenu 2"/>
          <p:cNvSpPr>
            <a:spLocks noGrp="1"/>
          </p:cNvSpPr>
          <p:nvPr>
            <p:ph idx="1"/>
          </p:nvPr>
        </p:nvSpPr>
        <p:spPr>
          <a:xfrm>
            <a:off x="914400" y="1783560"/>
            <a:ext cx="7772400" cy="4885800"/>
          </a:xfrm>
        </p:spPr>
        <p:txBody>
          <a:bodyPr>
            <a:normAutofit/>
          </a:bodyPr>
          <a:lstStyle/>
          <a:p>
            <a:pPr lvl="1"/>
            <a:r>
              <a:rPr lang="fr-FR" dirty="0" smtClean="0"/>
              <a:t>Et pour finir un petit logiciel nommé animbar qui est gratuit en plus alors autant ne pas se priver n’est-ce pas ?</a:t>
            </a:r>
          </a:p>
          <a:p>
            <a:pPr lvl="1"/>
            <a:r>
              <a:rPr lang="fr-FR" dirty="0" smtClean="0">
                <a:hlinkClick r:id="rId2"/>
              </a:rPr>
              <a:t>http://animbar.mnim.org/</a:t>
            </a:r>
            <a:endParaRPr lang="fr-FR" dirty="0" smtClean="0"/>
          </a:p>
          <a:p>
            <a:pPr lvl="1"/>
            <a:endParaRPr lang="fr-FR" dirty="0" smtClean="0"/>
          </a:p>
          <a:p>
            <a:pPr lvl="1">
              <a:buNone/>
            </a:pPr>
            <a:endParaRPr lang="fr-FR" dirty="0" smtClean="0"/>
          </a:p>
          <a:p>
            <a:pPr lvl="1">
              <a:buNone/>
            </a:pPr>
            <a:endParaRPr lang="fr-FR" dirty="0" smtClean="0"/>
          </a:p>
        </p:txBody>
      </p:sp>
      <p:pic>
        <p:nvPicPr>
          <p:cNvPr id="6" name="Image 5" descr="anç.PNG"/>
          <p:cNvPicPr>
            <a:picLocks noChangeAspect="1"/>
          </p:cNvPicPr>
          <p:nvPr/>
        </p:nvPicPr>
        <p:blipFill>
          <a:blip r:embed="rId3" cstate="print"/>
          <a:stretch>
            <a:fillRect/>
          </a:stretch>
        </p:blipFill>
        <p:spPr>
          <a:xfrm>
            <a:off x="2699792" y="3861048"/>
            <a:ext cx="4233501" cy="283456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Tutoriel</a:t>
            </a:r>
            <a:endParaRPr lang="fr-FR" dirty="0"/>
          </a:p>
        </p:txBody>
      </p:sp>
      <p:sp>
        <p:nvSpPr>
          <p:cNvPr id="3" name="Espace réservé du contenu 2"/>
          <p:cNvSpPr>
            <a:spLocks noGrp="1"/>
          </p:cNvSpPr>
          <p:nvPr>
            <p:ph idx="1"/>
          </p:nvPr>
        </p:nvSpPr>
        <p:spPr/>
        <p:txBody>
          <a:bodyPr/>
          <a:lstStyle/>
          <a:p>
            <a:r>
              <a:rPr lang="fr-FR" dirty="0" smtClean="0"/>
              <a:t>On prend notre gif animé et on le décompose en une dizaine d’images</a:t>
            </a:r>
          </a:p>
          <a:p>
            <a:r>
              <a:rPr lang="fr-FR" dirty="0" smtClean="0"/>
              <a:t>Ce site extrait toutes les images qui composent un gif animé à vous d’en sélectionné un dizaine pour que le mouvement se répète en boucle</a:t>
            </a:r>
          </a:p>
          <a:p>
            <a:r>
              <a:rPr lang="fr-FR" dirty="0" smtClean="0">
                <a:hlinkClick r:id="rId2"/>
              </a:rPr>
              <a:t>http://www.bloggif.com/gif-extract</a:t>
            </a:r>
            <a:endParaRPr lang="fr-FR" dirty="0" smtClean="0"/>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332656"/>
            <a:ext cx="7772400" cy="914400"/>
          </a:xfrm>
        </p:spPr>
        <p:txBody>
          <a:bodyPr/>
          <a:lstStyle/>
          <a:p>
            <a:pPr algn="ctr"/>
            <a:r>
              <a:rPr lang="fr-FR" dirty="0" smtClean="0"/>
              <a:t>Voilà le résultat</a:t>
            </a:r>
            <a:endParaRPr lang="fr-FR" dirty="0"/>
          </a:p>
        </p:txBody>
      </p:sp>
      <p:pic>
        <p:nvPicPr>
          <p:cNvPr id="5" name="Espace réservé du contenu 4" descr="giphy.gif"/>
          <p:cNvPicPr>
            <a:picLocks noGrp="1" noChangeAspect="1"/>
          </p:cNvPicPr>
          <p:nvPr>
            <p:ph idx="1"/>
          </p:nvPr>
        </p:nvPicPr>
        <p:blipFill>
          <a:blip r:embed="rId2" cstate="print"/>
          <a:stretch>
            <a:fillRect/>
          </a:stretch>
        </p:blipFill>
        <p:spPr>
          <a:xfrm>
            <a:off x="3203848" y="1052736"/>
            <a:ext cx="3153728" cy="1086803"/>
          </a:xfrm>
        </p:spPr>
      </p:pic>
      <p:pic>
        <p:nvPicPr>
          <p:cNvPr id="6" name="Image 5" descr="frame-1 - Copie.gif"/>
          <p:cNvPicPr>
            <a:picLocks noChangeAspect="1"/>
          </p:cNvPicPr>
          <p:nvPr/>
        </p:nvPicPr>
        <p:blipFill>
          <a:blip r:embed="rId3" cstate="print"/>
          <a:stretch>
            <a:fillRect/>
          </a:stretch>
        </p:blipFill>
        <p:spPr>
          <a:xfrm>
            <a:off x="1264601" y="2263192"/>
            <a:ext cx="2252663" cy="776288"/>
          </a:xfrm>
          <a:prstGeom prst="rect">
            <a:avLst/>
          </a:prstGeom>
        </p:spPr>
      </p:pic>
      <p:pic>
        <p:nvPicPr>
          <p:cNvPr id="7" name="Image 6" descr="frame-1.gif"/>
          <p:cNvPicPr>
            <a:picLocks noChangeAspect="1"/>
          </p:cNvPicPr>
          <p:nvPr/>
        </p:nvPicPr>
        <p:blipFill>
          <a:blip r:embed="rId3" cstate="print"/>
          <a:stretch>
            <a:fillRect/>
          </a:stretch>
        </p:blipFill>
        <p:spPr>
          <a:xfrm>
            <a:off x="3640865" y="2263192"/>
            <a:ext cx="2252663" cy="776288"/>
          </a:xfrm>
          <a:prstGeom prst="rect">
            <a:avLst/>
          </a:prstGeom>
        </p:spPr>
      </p:pic>
      <p:pic>
        <p:nvPicPr>
          <p:cNvPr id="8" name="Image 7" descr="frame-2 - Copie.gif"/>
          <p:cNvPicPr>
            <a:picLocks noChangeAspect="1"/>
          </p:cNvPicPr>
          <p:nvPr/>
        </p:nvPicPr>
        <p:blipFill>
          <a:blip r:embed="rId4" cstate="print"/>
          <a:stretch>
            <a:fillRect/>
          </a:stretch>
        </p:blipFill>
        <p:spPr>
          <a:xfrm>
            <a:off x="6012160" y="2276872"/>
            <a:ext cx="2252663" cy="776288"/>
          </a:xfrm>
          <a:prstGeom prst="rect">
            <a:avLst/>
          </a:prstGeom>
        </p:spPr>
      </p:pic>
      <p:pic>
        <p:nvPicPr>
          <p:cNvPr id="9" name="Image 8" descr="frame-2.gif"/>
          <p:cNvPicPr>
            <a:picLocks noChangeAspect="1"/>
          </p:cNvPicPr>
          <p:nvPr/>
        </p:nvPicPr>
        <p:blipFill>
          <a:blip r:embed="rId4" cstate="print"/>
          <a:stretch>
            <a:fillRect/>
          </a:stretch>
        </p:blipFill>
        <p:spPr>
          <a:xfrm>
            <a:off x="1264601" y="3199296"/>
            <a:ext cx="2252663" cy="776288"/>
          </a:xfrm>
          <a:prstGeom prst="rect">
            <a:avLst/>
          </a:prstGeom>
        </p:spPr>
      </p:pic>
      <p:pic>
        <p:nvPicPr>
          <p:cNvPr id="10" name="Image 9" descr="frame-3 - Copie.gif"/>
          <p:cNvPicPr>
            <a:picLocks noChangeAspect="1"/>
          </p:cNvPicPr>
          <p:nvPr/>
        </p:nvPicPr>
        <p:blipFill>
          <a:blip r:embed="rId5" cstate="print"/>
          <a:stretch>
            <a:fillRect/>
          </a:stretch>
        </p:blipFill>
        <p:spPr>
          <a:xfrm>
            <a:off x="3640865" y="3199296"/>
            <a:ext cx="2252663" cy="776288"/>
          </a:xfrm>
          <a:prstGeom prst="rect">
            <a:avLst/>
          </a:prstGeom>
        </p:spPr>
      </p:pic>
      <p:pic>
        <p:nvPicPr>
          <p:cNvPr id="11" name="Image 10" descr="frame-3.gif"/>
          <p:cNvPicPr>
            <a:picLocks noChangeAspect="1"/>
          </p:cNvPicPr>
          <p:nvPr/>
        </p:nvPicPr>
        <p:blipFill>
          <a:blip r:embed="rId5" cstate="print"/>
          <a:stretch>
            <a:fillRect/>
          </a:stretch>
        </p:blipFill>
        <p:spPr>
          <a:xfrm>
            <a:off x="6017129" y="3199296"/>
            <a:ext cx="2252663" cy="776288"/>
          </a:xfrm>
          <a:prstGeom prst="rect">
            <a:avLst/>
          </a:prstGeom>
        </p:spPr>
      </p:pic>
      <p:pic>
        <p:nvPicPr>
          <p:cNvPr id="12" name="Image 11" descr="frame-4 - Copie.gif"/>
          <p:cNvPicPr>
            <a:picLocks noChangeAspect="1"/>
          </p:cNvPicPr>
          <p:nvPr/>
        </p:nvPicPr>
        <p:blipFill>
          <a:blip r:embed="rId6" cstate="print"/>
          <a:stretch>
            <a:fillRect/>
          </a:stretch>
        </p:blipFill>
        <p:spPr>
          <a:xfrm>
            <a:off x="1264601" y="4135400"/>
            <a:ext cx="2252663" cy="776288"/>
          </a:xfrm>
          <a:prstGeom prst="rect">
            <a:avLst/>
          </a:prstGeom>
        </p:spPr>
      </p:pic>
      <p:pic>
        <p:nvPicPr>
          <p:cNvPr id="13" name="Image 12" descr="frame-4.gif"/>
          <p:cNvPicPr>
            <a:picLocks noChangeAspect="1"/>
          </p:cNvPicPr>
          <p:nvPr/>
        </p:nvPicPr>
        <p:blipFill>
          <a:blip r:embed="rId6" cstate="print"/>
          <a:stretch>
            <a:fillRect/>
          </a:stretch>
        </p:blipFill>
        <p:spPr>
          <a:xfrm>
            <a:off x="3640865" y="4135400"/>
            <a:ext cx="2252663" cy="776288"/>
          </a:xfrm>
          <a:prstGeom prst="rect">
            <a:avLst/>
          </a:prstGeom>
        </p:spPr>
      </p:pic>
      <p:pic>
        <p:nvPicPr>
          <p:cNvPr id="14" name="Image 13" descr="frame-5 - Copie.gif"/>
          <p:cNvPicPr>
            <a:picLocks noChangeAspect="1"/>
          </p:cNvPicPr>
          <p:nvPr/>
        </p:nvPicPr>
        <p:blipFill>
          <a:blip r:embed="rId7" cstate="print"/>
          <a:stretch>
            <a:fillRect/>
          </a:stretch>
        </p:blipFill>
        <p:spPr>
          <a:xfrm>
            <a:off x="6017129" y="4135400"/>
            <a:ext cx="2252663" cy="776288"/>
          </a:xfrm>
          <a:prstGeom prst="rect">
            <a:avLst/>
          </a:prstGeom>
        </p:spPr>
      </p:pic>
      <p:pic>
        <p:nvPicPr>
          <p:cNvPr id="15" name="Image 14" descr="frame-5.gif"/>
          <p:cNvPicPr>
            <a:picLocks noChangeAspect="1"/>
          </p:cNvPicPr>
          <p:nvPr/>
        </p:nvPicPr>
        <p:blipFill>
          <a:blip r:embed="rId7" cstate="print"/>
          <a:stretch>
            <a:fillRect/>
          </a:stretch>
        </p:blipFill>
        <p:spPr>
          <a:xfrm>
            <a:off x="1264601" y="5071504"/>
            <a:ext cx="2252663" cy="776288"/>
          </a:xfrm>
          <a:prstGeom prst="rect">
            <a:avLst/>
          </a:prstGeom>
        </p:spPr>
      </p:pic>
      <p:pic>
        <p:nvPicPr>
          <p:cNvPr id="16" name="Image 15" descr="frame-6.gif"/>
          <p:cNvPicPr>
            <a:picLocks noChangeAspect="1"/>
          </p:cNvPicPr>
          <p:nvPr/>
        </p:nvPicPr>
        <p:blipFill>
          <a:blip r:embed="rId8" cstate="print"/>
          <a:stretch>
            <a:fillRect/>
          </a:stretch>
        </p:blipFill>
        <p:spPr>
          <a:xfrm>
            <a:off x="3640865" y="5071504"/>
            <a:ext cx="2252663" cy="776288"/>
          </a:xfrm>
          <a:prstGeom prst="rect">
            <a:avLst/>
          </a:prstGeom>
        </p:spPr>
      </p:pic>
      <p:pic>
        <p:nvPicPr>
          <p:cNvPr id="17" name="Image 16" descr="frame-7 - Copie.gif"/>
          <p:cNvPicPr>
            <a:picLocks noChangeAspect="1"/>
          </p:cNvPicPr>
          <p:nvPr/>
        </p:nvPicPr>
        <p:blipFill>
          <a:blip r:embed="rId9" cstate="print"/>
          <a:stretch>
            <a:fillRect/>
          </a:stretch>
        </p:blipFill>
        <p:spPr>
          <a:xfrm>
            <a:off x="6017129" y="5071504"/>
            <a:ext cx="2252663" cy="776288"/>
          </a:xfrm>
          <a:prstGeom prst="rect">
            <a:avLst/>
          </a:prstGeom>
        </p:spPr>
      </p:pic>
      <p:pic>
        <p:nvPicPr>
          <p:cNvPr id="18" name="Image 17" descr="frame-7.gif"/>
          <p:cNvPicPr>
            <a:picLocks noChangeAspect="1"/>
          </p:cNvPicPr>
          <p:nvPr/>
        </p:nvPicPr>
        <p:blipFill>
          <a:blip r:embed="rId9" cstate="print"/>
          <a:stretch>
            <a:fillRect/>
          </a:stretch>
        </p:blipFill>
        <p:spPr>
          <a:xfrm>
            <a:off x="1259632" y="5949280"/>
            <a:ext cx="2252663" cy="776288"/>
          </a:xfrm>
          <a:prstGeom prst="rect">
            <a:avLst/>
          </a:prstGeom>
        </p:spPr>
      </p:pic>
      <p:pic>
        <p:nvPicPr>
          <p:cNvPr id="19" name="Image 18" descr="frame-8 - Copie.gif"/>
          <p:cNvPicPr>
            <a:picLocks noChangeAspect="1"/>
          </p:cNvPicPr>
          <p:nvPr/>
        </p:nvPicPr>
        <p:blipFill>
          <a:blip r:embed="rId10" cstate="print"/>
          <a:stretch>
            <a:fillRect/>
          </a:stretch>
        </p:blipFill>
        <p:spPr>
          <a:xfrm>
            <a:off x="3635896" y="5949280"/>
            <a:ext cx="2252663" cy="776288"/>
          </a:xfrm>
          <a:prstGeom prst="rect">
            <a:avLst/>
          </a:prstGeom>
        </p:spPr>
      </p:pic>
      <p:pic>
        <p:nvPicPr>
          <p:cNvPr id="20" name="Image 19" descr="frame-8.gif"/>
          <p:cNvPicPr>
            <a:picLocks noChangeAspect="1"/>
          </p:cNvPicPr>
          <p:nvPr/>
        </p:nvPicPr>
        <p:blipFill>
          <a:blip r:embed="rId10" cstate="print"/>
          <a:stretch>
            <a:fillRect/>
          </a:stretch>
        </p:blipFill>
        <p:spPr>
          <a:xfrm>
            <a:off x="6012160" y="5949280"/>
            <a:ext cx="2252663" cy="77628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Et le logiciel tourna</a:t>
            </a:r>
            <a:endParaRPr lang="fr-FR" dirty="0"/>
          </a:p>
        </p:txBody>
      </p:sp>
      <p:sp>
        <p:nvSpPr>
          <p:cNvPr id="3" name="Espace réservé du contenu 2"/>
          <p:cNvSpPr>
            <a:spLocks noGrp="1"/>
          </p:cNvSpPr>
          <p:nvPr>
            <p:ph idx="1"/>
          </p:nvPr>
        </p:nvSpPr>
        <p:spPr/>
        <p:txBody>
          <a:bodyPr/>
          <a:lstStyle/>
          <a:p>
            <a:r>
              <a:rPr lang="fr-FR" dirty="0" smtClean="0"/>
              <a:t>Cliquez sur « File » puis sur « Open Images… »</a:t>
            </a:r>
          </a:p>
        </p:txBody>
      </p:sp>
      <p:pic>
        <p:nvPicPr>
          <p:cNvPr id="4" name="Image 3" descr="Nouvelle image.bmp"/>
          <p:cNvPicPr>
            <a:picLocks noChangeAspect="1"/>
          </p:cNvPicPr>
          <p:nvPr/>
        </p:nvPicPr>
        <p:blipFill>
          <a:blip r:embed="rId2" cstate="print"/>
          <a:stretch>
            <a:fillRect/>
          </a:stretch>
        </p:blipFill>
        <p:spPr>
          <a:xfrm>
            <a:off x="1619672" y="2564904"/>
            <a:ext cx="6323810" cy="4182858"/>
          </a:xfrm>
          <a:prstGeom prst="rect">
            <a:avLst/>
          </a:prstGeom>
        </p:spPr>
      </p:pic>
      <p:cxnSp>
        <p:nvCxnSpPr>
          <p:cNvPr id="8" name="Connecteur droit avec flèche 7"/>
          <p:cNvCxnSpPr/>
          <p:nvPr/>
        </p:nvCxnSpPr>
        <p:spPr>
          <a:xfrm>
            <a:off x="899592" y="2564904"/>
            <a:ext cx="792088"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Connecteur droit avec flèche 9"/>
          <p:cNvCxnSpPr/>
          <p:nvPr/>
        </p:nvCxnSpPr>
        <p:spPr>
          <a:xfrm flipH="1">
            <a:off x="3275856" y="2708920"/>
            <a:ext cx="936104" cy="3600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332656"/>
            <a:ext cx="7772400" cy="914400"/>
          </a:xfrm>
        </p:spPr>
        <p:txBody>
          <a:bodyPr/>
          <a:lstStyle/>
          <a:p>
            <a:pPr algn="ctr"/>
            <a:r>
              <a:rPr lang="fr-FR" dirty="0" smtClean="0"/>
              <a:t>On continue cette fabuleuse aventure</a:t>
            </a:r>
            <a:endParaRPr lang="fr-FR" dirty="0"/>
          </a:p>
        </p:txBody>
      </p:sp>
      <p:sp>
        <p:nvSpPr>
          <p:cNvPr id="3" name="Espace réservé du contenu 2"/>
          <p:cNvSpPr>
            <a:spLocks noGrp="1"/>
          </p:cNvSpPr>
          <p:nvPr>
            <p:ph idx="1"/>
          </p:nvPr>
        </p:nvSpPr>
        <p:spPr>
          <a:xfrm>
            <a:off x="899592" y="1628800"/>
            <a:ext cx="7772400" cy="4572000"/>
          </a:xfrm>
        </p:spPr>
        <p:txBody>
          <a:bodyPr/>
          <a:lstStyle/>
          <a:p>
            <a:r>
              <a:rPr lang="fr-FR" dirty="0" smtClean="0"/>
              <a:t>On sélectionne les 10 images qui composent notre mouvement qui se répète en boucle</a:t>
            </a:r>
            <a:endParaRPr lang="fr-FR" dirty="0"/>
          </a:p>
        </p:txBody>
      </p:sp>
      <p:pic>
        <p:nvPicPr>
          <p:cNvPr id="5" name="Image 4" descr="Capture.PNG"/>
          <p:cNvPicPr>
            <a:picLocks noChangeAspect="1"/>
          </p:cNvPicPr>
          <p:nvPr/>
        </p:nvPicPr>
        <p:blipFill>
          <a:blip r:embed="rId2" cstate="print"/>
          <a:stretch>
            <a:fillRect/>
          </a:stretch>
        </p:blipFill>
        <p:spPr>
          <a:xfrm>
            <a:off x="1547664" y="2780928"/>
            <a:ext cx="6475047" cy="3974385"/>
          </a:xfrm>
          <a:prstGeom prst="rect">
            <a:avLst/>
          </a:prstGeom>
        </p:spPr>
      </p:pic>
      <p:sp>
        <p:nvSpPr>
          <p:cNvPr id="8" name="Organigramme : Processus 7"/>
          <p:cNvSpPr/>
          <p:nvPr/>
        </p:nvSpPr>
        <p:spPr>
          <a:xfrm>
            <a:off x="2771800" y="3861048"/>
            <a:ext cx="5112568" cy="1008112"/>
          </a:xfrm>
          <a:prstGeom prst="flowChartProcess">
            <a:avLst/>
          </a:prstGeom>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dirty="0"/>
          </a:p>
        </p:txBody>
      </p:sp>
      <p:cxnSp>
        <p:nvCxnSpPr>
          <p:cNvPr id="10" name="Connecteur droit avec flèche 9"/>
          <p:cNvCxnSpPr/>
          <p:nvPr/>
        </p:nvCxnSpPr>
        <p:spPr>
          <a:xfrm flipH="1" flipV="1">
            <a:off x="7884368" y="4869160"/>
            <a:ext cx="504056" cy="86409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Connecteur droit avec flèche 11"/>
          <p:cNvCxnSpPr/>
          <p:nvPr/>
        </p:nvCxnSpPr>
        <p:spPr>
          <a:xfrm>
            <a:off x="6228184" y="5949280"/>
            <a:ext cx="432048" cy="5760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1714</TotalTime>
  <Words>457</Words>
  <Application>Microsoft Office PowerPoint</Application>
  <PresentationFormat>Affichage à l'écran (4:3)</PresentationFormat>
  <Paragraphs>52</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Métro</vt:lpstr>
      <vt:lpstr>Ombro-cinéma ou scanimation</vt:lpstr>
      <vt:lpstr>Le concept</vt:lpstr>
      <vt:lpstr>Un petit exemple</vt:lpstr>
      <vt:lpstr>Yes, we can !</vt:lpstr>
      <vt:lpstr>On continue la recette</vt:lpstr>
      <vt:lpstr>Tutoriel</vt:lpstr>
      <vt:lpstr>Voilà le résultat</vt:lpstr>
      <vt:lpstr>Et le logiciel tourna</vt:lpstr>
      <vt:lpstr>On continue cette fabuleuse aventure</vt:lpstr>
      <vt:lpstr>Que de suspense</vt:lpstr>
      <vt:lpstr>Un dernier petit réglage</vt:lpstr>
      <vt:lpstr>ABRACADABRA </vt:lpstr>
      <vt:lpstr>Vérification</vt:lpstr>
      <vt:lpstr>Il faut sauver le chat MIOU</vt:lpstr>
      <vt:lpstr>Résultat final</vt:lpstr>
      <vt:lpstr>Quelques précisions</vt:lpstr>
      <vt:lpstr>Tout s’explique enfin</vt:lpstr>
      <vt:lpstr>Un canon de beauté intemporel</vt:lpstr>
      <vt:lpstr>Toujours plus loin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Ombro-cinéma ou scanimation</dc:title>
  <dc:creator>Spirit</dc:creator>
  <cp:lastModifiedBy>Spirit</cp:lastModifiedBy>
  <cp:revision>24</cp:revision>
  <dcterms:created xsi:type="dcterms:W3CDTF">2014-05-01T17:06:19Z</dcterms:created>
  <dcterms:modified xsi:type="dcterms:W3CDTF">2014-05-07T16:09:47Z</dcterms:modified>
</cp:coreProperties>
</file>