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260" r:id="rId6"/>
    <p:sldId id="266" r:id="rId7"/>
    <p:sldId id="267" r:id="rId8"/>
    <p:sldId id="268" r:id="rId9"/>
    <p:sldId id="269" r:id="rId10"/>
    <p:sldId id="270" r:id="rId11"/>
    <p:sldId id="279" r:id="rId12"/>
    <p:sldId id="271" r:id="rId13"/>
    <p:sldId id="262" r:id="rId14"/>
    <p:sldId id="272" r:id="rId15"/>
    <p:sldId id="274" r:id="rId16"/>
    <p:sldId id="273" r:id="rId17"/>
    <p:sldId id="261" r:id="rId18"/>
    <p:sldId id="264" r:id="rId19"/>
    <p:sldId id="275" r:id="rId20"/>
    <p:sldId id="277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mestra" initials="am" lastIdx="3" clrIdx="0">
    <p:extLst>
      <p:ext uri="{19B8F6BF-5375-455C-9EA6-DF929625EA0E}">
        <p15:presenceInfo xmlns:p15="http://schemas.microsoft.com/office/powerpoint/2012/main" userId="8b0ab4e10e81a3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CC0099"/>
    <a:srgbClr val="40404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15909-880E-45ED-8FFA-C0223A4891B2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B825A-51BF-4CBF-8899-A693718583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300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04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53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948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53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62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99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58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81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213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B825A-51BF-4CBF-8899-A6937185839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63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83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19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313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939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022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40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5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62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06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64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6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198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33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38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FFDD7A3-8B68-4275-A08C-F529EC955821}" type="datetimeFigureOut">
              <a:rPr lang="fr-FR" smtClean="0"/>
              <a:t>05/05/2014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45D4BEF-AAB2-44AD-943B-93014A024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129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31159" y="1772816"/>
            <a:ext cx="7772400" cy="1512168"/>
          </a:xfrm>
        </p:spPr>
        <p:txBody>
          <a:bodyPr>
            <a:noAutofit/>
          </a:bodyPr>
          <a:lstStyle/>
          <a:p>
            <a:pPr algn="ctr"/>
            <a:r>
              <a:rPr lang="fr-FR" sz="6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Structures de </a:t>
            </a:r>
            <a:r>
              <a:rPr lang="fr-FR" sz="6000" dirty="0">
                <a:latin typeface="Andalus" panose="02020603050405020304" pitchFamily="18" charset="-78"/>
                <a:cs typeface="Andalus" panose="02020603050405020304" pitchFamily="18" charset="-78"/>
              </a:rPr>
              <a:t>T</a:t>
            </a:r>
            <a:r>
              <a:rPr lang="fr-FR" sz="6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enségrité</a:t>
            </a:r>
            <a:endParaRPr lang="fr-FR" sz="6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854190" y="5517232"/>
            <a:ext cx="7526338" cy="434974"/>
          </a:xfrm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L’alliance du chêne et du roseau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Structures irrégulières</a:t>
            </a:r>
            <a:endParaRPr lang="fr-FR" sz="4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3696">
            <a:off x="4322007" y="2279545"/>
            <a:ext cx="4229027" cy="3650648"/>
          </a:xfrm>
        </p:spPr>
      </p:pic>
      <p:sp>
        <p:nvSpPr>
          <p:cNvPr id="9" name="ZoneTexte 8"/>
          <p:cNvSpPr txBox="1"/>
          <p:nvPr/>
        </p:nvSpPr>
        <p:spPr>
          <a:xfrm>
            <a:off x="509261" y="2708920"/>
            <a:ext cx="39187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Ces structures </a:t>
            </a:r>
            <a:r>
              <a:rPr lang="fr-FR" sz="2400" dirty="0" smtClean="0">
                <a:solidFill>
                  <a:schemeClr val="bg1"/>
                </a:solidFill>
              </a:rPr>
              <a:t>ont une forme </a:t>
            </a:r>
            <a:r>
              <a:rPr lang="fr-FR" sz="2400" dirty="0" smtClean="0">
                <a:solidFill>
                  <a:schemeClr val="bg1"/>
                </a:solidFill>
              </a:rPr>
              <a:t>géométrique quelconque </a:t>
            </a:r>
            <a:r>
              <a:rPr lang="fr-FR" sz="2400" dirty="0" smtClean="0">
                <a:solidFill>
                  <a:schemeClr val="bg1"/>
                </a:solidFill>
              </a:rPr>
              <a:t>et la taille de leurs éléments aussi.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Celles ci répondent aux propriétés des structures de </a:t>
            </a:r>
            <a:r>
              <a:rPr lang="fr-FR" sz="2400" dirty="0" err="1" smtClean="0">
                <a:solidFill>
                  <a:schemeClr val="bg1"/>
                </a:solidFill>
              </a:rPr>
              <a:t>tenségrité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24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Sous famille</a:t>
            </a:r>
            <a:endParaRPr lang="fr-FR"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62547" y="-241514"/>
            <a:ext cx="4689475" cy="541496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777898" y="2465968"/>
            <a:ext cx="3623121" cy="4192599"/>
          </a:xfrm>
        </p:spPr>
        <p:txBody>
          <a:bodyPr>
            <a:normAutofit/>
          </a:bodyPr>
          <a:lstStyle/>
          <a:p>
            <a:r>
              <a:rPr lang="fr-FR" sz="2400" b="1" dirty="0"/>
              <a:t>Structure Semi-Eulérienne et Eulérienne </a:t>
            </a:r>
            <a:r>
              <a:rPr lang="fr-FR" sz="2400" b="1" dirty="0" smtClean="0"/>
              <a:t>:</a:t>
            </a:r>
            <a:endParaRPr lang="fr-FR" sz="2400" b="1" dirty="0"/>
          </a:p>
          <a:p>
            <a:r>
              <a:rPr lang="fr-FR" sz="2400" dirty="0" smtClean="0">
                <a:solidFill>
                  <a:schemeClr val="bg1"/>
                </a:solidFill>
              </a:rPr>
              <a:t>Une </a:t>
            </a:r>
            <a:r>
              <a:rPr lang="fr-FR" sz="2400" dirty="0">
                <a:solidFill>
                  <a:schemeClr val="bg1"/>
                </a:solidFill>
              </a:rPr>
              <a:t>structure de </a:t>
            </a:r>
            <a:r>
              <a:rPr lang="fr-FR" sz="2400" dirty="0" err="1">
                <a:solidFill>
                  <a:schemeClr val="bg1"/>
                </a:solidFill>
              </a:rPr>
              <a:t>tenségrité</a:t>
            </a:r>
            <a:r>
              <a:rPr lang="fr-FR" sz="2400" dirty="0">
                <a:solidFill>
                  <a:schemeClr val="bg1"/>
                </a:solidFill>
              </a:rPr>
              <a:t> est dite Eulérienne ou semi-Eulérienne si l’on peut assembler ses barres avec un seul élastique.</a:t>
            </a:r>
          </a:p>
          <a:p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1579322"/>
            <a:ext cx="6058923" cy="4522858"/>
          </a:xfrm>
          <a:prstGeom prst="rect">
            <a:avLst/>
          </a:prstGeom>
        </p:spPr>
      </p:pic>
      <p:sp>
        <p:nvSpPr>
          <p:cNvPr id="9" name="Virage 8"/>
          <p:cNvSpPr/>
          <p:nvPr/>
        </p:nvSpPr>
        <p:spPr>
          <a:xfrm rot="5400000">
            <a:off x="6170938" y="1039262"/>
            <a:ext cx="648072" cy="432048"/>
          </a:xfrm>
          <a:prstGeom prst="bentArrow">
            <a:avLst>
              <a:gd name="adj1" fmla="val 18386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Virage 9"/>
          <p:cNvSpPr/>
          <p:nvPr/>
        </p:nvSpPr>
        <p:spPr>
          <a:xfrm rot="10800000">
            <a:off x="7560667" y="4060892"/>
            <a:ext cx="630660" cy="432048"/>
          </a:xfrm>
          <a:prstGeom prst="bentArrow">
            <a:avLst>
              <a:gd name="adj1" fmla="val 18386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86814" y="547400"/>
            <a:ext cx="198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Sommet de degré impaire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452320" y="3353006"/>
            <a:ext cx="183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Sommet de degré paire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1189" y="2465967"/>
            <a:ext cx="2654324" cy="12636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1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669159"/>
              </p:ext>
            </p:extLst>
          </p:nvPr>
        </p:nvGraphicFramePr>
        <p:xfrm>
          <a:off x="-84222" y="0"/>
          <a:ext cx="9228221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7946"/>
                <a:gridCol w="1816782"/>
                <a:gridCol w="1671437"/>
                <a:gridCol w="1896412"/>
                <a:gridCol w="1845644"/>
              </a:tblGrid>
              <a:tr h="1181955">
                <a:tc>
                  <a:txBody>
                    <a:bodyPr/>
                    <a:lstStyle/>
                    <a:p>
                      <a:r>
                        <a:rPr lang="fr-FR" dirty="0" smtClean="0"/>
                        <a:t>Famille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Structures à base polygonale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Structures à barre centrale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Structure prismatique trigonale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Structures</a:t>
                      </a:r>
                      <a:r>
                        <a:rPr lang="fr-FR" baseline="0" dirty="0" smtClean="0"/>
                        <a:t> irrégulières</a:t>
                      </a:r>
                      <a:endParaRPr lang="fr-FR" dirty="0"/>
                    </a:p>
                  </a:txBody>
                  <a:tcPr/>
                </a:tc>
              </a:tr>
              <a:tr h="2655033">
                <a:tc>
                  <a:txBody>
                    <a:bodyPr/>
                    <a:lstStyle/>
                    <a:p>
                      <a:r>
                        <a:rPr lang="fr-FR" b="1" dirty="0" smtClean="0"/>
                        <a:t>Modèle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788166">
                <a:tc>
                  <a:txBody>
                    <a:bodyPr/>
                    <a:lstStyle/>
                    <a:p>
                      <a:r>
                        <a:rPr lang="fr-FR" b="1" dirty="0" smtClean="0"/>
                        <a:t>Formule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baseline="0" dirty="0" smtClean="0">
                          <a:solidFill>
                            <a:srgbClr val="C00000"/>
                          </a:solidFill>
                        </a:rPr>
                        <a:t>e = 3B</a:t>
                      </a:r>
                      <a:endParaRPr lang="fr-FR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C00000"/>
                          </a:solidFill>
                        </a:rPr>
                        <a:t>e</a:t>
                      </a:r>
                      <a:r>
                        <a:rPr lang="fr-FR" sz="2400" b="1" baseline="0" dirty="0" smtClean="0">
                          <a:solidFill>
                            <a:srgbClr val="C00000"/>
                          </a:solidFill>
                        </a:rPr>
                        <a:t> = 3(B-1)</a:t>
                      </a:r>
                      <a:endParaRPr lang="fr-FR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C00000"/>
                          </a:solidFill>
                        </a:rPr>
                        <a:t>e</a:t>
                      </a:r>
                      <a:r>
                        <a:rPr lang="fr-FR" sz="2400" b="1" baseline="0" dirty="0" smtClean="0">
                          <a:solidFill>
                            <a:srgbClr val="C00000"/>
                          </a:solidFill>
                        </a:rPr>
                        <a:t> = 3B</a:t>
                      </a:r>
                      <a:endParaRPr lang="fr-FR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2232846">
                <a:tc>
                  <a:txBody>
                    <a:bodyPr/>
                    <a:lstStyle/>
                    <a:p>
                      <a:r>
                        <a:rPr lang="fr-FR" b="1" dirty="0" smtClean="0"/>
                        <a:t>Caractéristiques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dirty="0" smtClean="0"/>
                        <a:t>B</a:t>
                      </a:r>
                      <a:r>
                        <a:rPr lang="fr-FR" sz="1800" u="none" baseline="0" dirty="0" smtClean="0"/>
                        <a:t> = nombre de cotés du polygone.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baseline="0" dirty="0" smtClean="0"/>
                        <a:t>Facile à construire.</a:t>
                      </a:r>
                      <a:endParaRPr lang="fr-FR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u="none" dirty="0" smtClean="0"/>
                        <a:t>Structure non-eulérienne</a:t>
                      </a:r>
                      <a:r>
                        <a:rPr lang="fr-FR" sz="1800" u="none" baseline="0" dirty="0" smtClean="0"/>
                        <a:t> ou semi-eulérienne.</a:t>
                      </a:r>
                      <a:endParaRPr lang="fr-FR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dirty="0" smtClean="0"/>
                        <a:t>Unique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dirty="0" smtClean="0"/>
                        <a:t>Rajouter</a:t>
                      </a:r>
                      <a:r>
                        <a:rPr lang="fr-FR" sz="1800" u="none" baseline="0" dirty="0" smtClean="0"/>
                        <a:t> une barre modifierai sa forme prismatique.</a:t>
                      </a:r>
                      <a:endParaRPr lang="fr-FR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u="none" dirty="0" smtClean="0"/>
                        <a:t>De forme quelconques.</a:t>
                      </a:r>
                      <a:endParaRPr lang="fr-FR" sz="1800" u="non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268760"/>
            <a:ext cx="1800199" cy="24482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663">
            <a:off x="2950454" y="1365559"/>
            <a:ext cx="3786076" cy="280831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1800200" cy="201622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617">
            <a:off x="6744351" y="1432988"/>
            <a:ext cx="2432840" cy="20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5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948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27784" y="2348880"/>
            <a:ext cx="7524003" cy="970450"/>
          </a:xfrm>
        </p:spPr>
        <p:txBody>
          <a:bodyPr/>
          <a:lstStyle/>
          <a:p>
            <a:r>
              <a:rPr lang="fr-FR" sz="80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Démonstration</a:t>
            </a:r>
            <a:endParaRPr lang="fr-FR" sz="8000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endParaRPr lang="fr-FR" u="sng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fr-FR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fr-FR" sz="4000" dirty="0" smtClean="0">
                <a:solidFill>
                  <a:srgbClr val="00B0F0"/>
                </a:solidFill>
              </a:rPr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977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6" y="404664"/>
            <a:ext cx="8496944" cy="1152128"/>
          </a:xfrm>
        </p:spPr>
        <p:txBody>
          <a:bodyPr/>
          <a:lstStyle/>
          <a:p>
            <a:r>
              <a:rPr lang="fr-FR" sz="4400" b="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2.  </a:t>
            </a:r>
            <a:r>
              <a:rPr lang="fr-FR" sz="4400" b="0" dirty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Rechercher l’existence </a:t>
            </a:r>
            <a:r>
              <a:rPr lang="fr-FR" sz="4400" b="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 structures répétées (nappes)</a:t>
            </a:r>
            <a:endParaRPr lang="fr-FR" sz="4400" b="0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3526" y="2060848"/>
            <a:ext cx="410445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sz="2400" dirty="0" smtClean="0">
                <a:solidFill>
                  <a:schemeClr val="bg1"/>
                </a:solidFill>
              </a:rPr>
              <a:t>Il est </a:t>
            </a:r>
            <a:r>
              <a:rPr lang="fr-FR" sz="2400" dirty="0">
                <a:solidFill>
                  <a:schemeClr val="bg1"/>
                </a:solidFill>
              </a:rPr>
              <a:t>possible d’assembler plusieurs structures d’une même </a:t>
            </a:r>
            <a:r>
              <a:rPr lang="fr-FR" sz="2400" dirty="0" smtClean="0">
                <a:solidFill>
                  <a:schemeClr val="bg1"/>
                </a:solidFill>
              </a:rPr>
              <a:t>forme entres elles.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Elle peut être double, triple ou répété </a:t>
            </a:r>
            <a:r>
              <a:rPr lang="fr-FR" sz="2400" dirty="0">
                <a:solidFill>
                  <a:schemeClr val="bg1"/>
                </a:solidFill>
              </a:rPr>
              <a:t>n fois</a:t>
            </a:r>
            <a:r>
              <a:rPr lang="fr-FR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fr-FR" sz="2400" dirty="0" smtClean="0"/>
              <a:t> 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C’est ce qu’on appel une nappe.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Tensegrity Snelson Tower Animation_(4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416" end="97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218" y="188640"/>
            <a:ext cx="8556349" cy="6338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840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3"/>
          </p:nvPr>
        </p:nvSpPr>
        <p:spPr>
          <a:xfrm rot="10800000">
            <a:off x="0" y="0"/>
            <a:ext cx="4570412" cy="6858000"/>
          </a:xfrm>
          <a:solidFill>
            <a:schemeClr val="accent2"/>
          </a:solidFill>
        </p:spPr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7988" y="0"/>
            <a:ext cx="4355976" cy="161716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44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Tour de structure à base polygonale </a:t>
            </a:r>
            <a:endParaRPr lang="fr-FR" sz="4400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062" y="2459021"/>
            <a:ext cx="40706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S</a:t>
            </a:r>
            <a:r>
              <a:rPr lang="fr-FR" sz="2400" dirty="0" smtClean="0">
                <a:solidFill>
                  <a:schemeClr val="bg1"/>
                </a:solidFill>
              </a:rPr>
              <a:t>tructure à base polygonale de </a:t>
            </a:r>
            <a:r>
              <a:rPr lang="fr-FR" sz="2400" b="1" dirty="0" smtClean="0">
                <a:solidFill>
                  <a:srgbClr val="FFCC00"/>
                </a:solidFill>
              </a:rPr>
              <a:t>p</a:t>
            </a:r>
            <a:r>
              <a:rPr lang="fr-FR" sz="2400" dirty="0" smtClean="0">
                <a:solidFill>
                  <a:schemeClr val="bg1"/>
                </a:solidFill>
              </a:rPr>
              <a:t> sommets dupliquée </a:t>
            </a:r>
            <a:r>
              <a:rPr lang="fr-FR" sz="2400" b="1" dirty="0" smtClean="0">
                <a:solidFill>
                  <a:srgbClr val="FF0000"/>
                </a:solidFill>
              </a:rPr>
              <a:t>n</a:t>
            </a:r>
            <a:r>
              <a:rPr lang="fr-FR" sz="2400" dirty="0" smtClean="0">
                <a:solidFill>
                  <a:schemeClr val="bg1"/>
                </a:solidFill>
              </a:rPr>
              <a:t> fois</a:t>
            </a:r>
          </a:p>
          <a:p>
            <a:endParaRPr lang="fr-FR" sz="2400" dirty="0" smtClean="0">
              <a:solidFill>
                <a:schemeClr val="bg1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Nombre de </a:t>
            </a:r>
            <a:r>
              <a:rPr lang="fr-FR" sz="2400" dirty="0" smtClean="0">
                <a:solidFill>
                  <a:schemeClr val="bg1"/>
                </a:solidFill>
              </a:rPr>
              <a:t>barre </a:t>
            </a:r>
            <a:r>
              <a:rPr lang="fr-FR" sz="2400" dirty="0" smtClean="0">
                <a:solidFill>
                  <a:schemeClr val="bg1"/>
                </a:solidFill>
              </a:rPr>
              <a:t>: </a:t>
            </a:r>
            <a:r>
              <a:rPr lang="fr-FR" sz="2400" dirty="0" smtClean="0">
                <a:solidFill>
                  <a:schemeClr val="bg1"/>
                </a:solidFill>
              </a:rPr>
              <a:t>B = </a:t>
            </a:r>
            <a:r>
              <a:rPr lang="fr-FR" sz="2400" b="1" dirty="0" smtClean="0">
                <a:solidFill>
                  <a:srgbClr val="FFC000"/>
                </a:solidFill>
              </a:rPr>
              <a:t>p</a:t>
            </a:r>
            <a:r>
              <a:rPr lang="fr-FR" sz="2400" dirty="0" smtClean="0">
                <a:solidFill>
                  <a:schemeClr val="bg1"/>
                </a:solidFill>
              </a:rPr>
              <a:t>*</a:t>
            </a:r>
            <a:r>
              <a:rPr lang="fr-FR" sz="2400" b="1" dirty="0" smtClean="0">
                <a:solidFill>
                  <a:srgbClr val="FF0000"/>
                </a:solidFill>
              </a:rPr>
              <a:t>n</a:t>
            </a:r>
            <a:endParaRPr lang="fr-FR" sz="2400" b="1" dirty="0" smtClean="0">
              <a:solidFill>
                <a:srgbClr val="FF0000"/>
              </a:solidFill>
            </a:endParaRPr>
          </a:p>
          <a:p>
            <a:endParaRPr lang="fr-FR" sz="2400" b="1" dirty="0" smtClean="0">
              <a:solidFill>
                <a:srgbClr val="FF0000"/>
              </a:solidFill>
            </a:endParaRPr>
          </a:p>
          <a:p>
            <a:r>
              <a:rPr lang="fr-FR" sz="2400" dirty="0" smtClean="0">
                <a:solidFill>
                  <a:schemeClr val="bg1"/>
                </a:solidFill>
              </a:rPr>
              <a:t>Nombre </a:t>
            </a:r>
            <a:r>
              <a:rPr lang="fr-FR" sz="2400" dirty="0" smtClean="0">
                <a:solidFill>
                  <a:schemeClr val="bg1"/>
                </a:solidFill>
              </a:rPr>
              <a:t>d’élastique </a:t>
            </a:r>
            <a:r>
              <a:rPr lang="fr-FR" sz="2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e = 3</a:t>
            </a:r>
            <a:r>
              <a:rPr lang="fr-FR" sz="2400" b="1" dirty="0" smtClean="0">
                <a:solidFill>
                  <a:srgbClr val="FFC000"/>
                </a:solidFill>
              </a:rPr>
              <a:t>p</a:t>
            </a:r>
            <a:r>
              <a:rPr lang="fr-FR" sz="2400" dirty="0" smtClean="0">
                <a:solidFill>
                  <a:schemeClr val="bg1"/>
                </a:solidFill>
              </a:rPr>
              <a:t>+ 4</a:t>
            </a:r>
            <a:r>
              <a:rPr lang="fr-FR" sz="2400" b="1" dirty="0" smtClean="0">
                <a:solidFill>
                  <a:srgbClr val="FFC000"/>
                </a:solidFill>
              </a:rPr>
              <a:t>p</a:t>
            </a:r>
            <a:r>
              <a:rPr lang="fr-FR" sz="2400" dirty="0" smtClean="0">
                <a:solidFill>
                  <a:schemeClr val="bg1"/>
                </a:solidFill>
              </a:rPr>
              <a:t>(</a:t>
            </a:r>
            <a:r>
              <a:rPr lang="fr-FR" sz="2400" b="1" dirty="0" smtClean="0">
                <a:solidFill>
                  <a:srgbClr val="FF0000"/>
                </a:solidFill>
              </a:rPr>
              <a:t>n</a:t>
            </a:r>
            <a:r>
              <a:rPr lang="fr-FR" sz="2400" dirty="0" smtClean="0">
                <a:solidFill>
                  <a:schemeClr val="bg1"/>
                </a:solidFill>
              </a:rPr>
              <a:t>-1) </a:t>
            </a:r>
            <a:endParaRPr lang="fr-FR" sz="2400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4851"/>
            <a:ext cx="3672408" cy="608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7377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5026" y="116632"/>
            <a:ext cx="4464496" cy="172399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r-FR" sz="4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r-FR" sz="44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Tour </a:t>
            </a:r>
            <a:r>
              <a:rPr lang="fr-FR" sz="4400" dirty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de prismes trigonaux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4499992" y="0"/>
            <a:ext cx="4644008" cy="6858000"/>
          </a:xfrm>
          <a:solidFill>
            <a:schemeClr val="accent2"/>
          </a:solidFill>
          <a:ln>
            <a:solidFill>
              <a:schemeClr val="accent2"/>
            </a:solidFill>
          </a:ln>
        </p:spPr>
      </p:sp>
      <p:sp>
        <p:nvSpPr>
          <p:cNvPr id="6" name="Espace réservé du texte 5"/>
          <p:cNvSpPr>
            <a:spLocks noGrp="1"/>
          </p:cNvSpPr>
          <p:nvPr>
            <p:ph type="body" sz="half" idx="2"/>
          </p:nvPr>
        </p:nvSpPr>
        <p:spPr>
          <a:xfrm>
            <a:off x="230570" y="2420888"/>
            <a:ext cx="4183879" cy="3516365"/>
          </a:xfrm>
        </p:spPr>
        <p:txBody>
          <a:bodyPr/>
          <a:lstStyle/>
          <a:p>
            <a:r>
              <a:rPr lang="fr-FR" sz="2400" dirty="0"/>
              <a:t>Structure dupliquée </a:t>
            </a:r>
            <a:r>
              <a:rPr lang="fr-FR" sz="2400" b="1" dirty="0">
                <a:solidFill>
                  <a:schemeClr val="accent6"/>
                </a:solidFill>
              </a:rPr>
              <a:t>n</a:t>
            </a:r>
            <a:r>
              <a:rPr lang="fr-FR" sz="2400" dirty="0"/>
              <a:t> fois </a:t>
            </a:r>
            <a:r>
              <a:rPr lang="fr-FR" sz="2400" dirty="0" smtClean="0"/>
              <a:t>:</a:t>
            </a:r>
          </a:p>
          <a:p>
            <a:endParaRPr lang="fr-FR" sz="2400" dirty="0"/>
          </a:p>
          <a:p>
            <a:r>
              <a:rPr lang="fr-FR" sz="2400" dirty="0"/>
              <a:t>Barres </a:t>
            </a:r>
            <a:r>
              <a:rPr lang="fr-FR" sz="2400" dirty="0" smtClean="0"/>
              <a:t>:</a:t>
            </a:r>
          </a:p>
          <a:p>
            <a:r>
              <a:rPr lang="fr-FR" sz="2400" dirty="0" smtClean="0"/>
              <a:t> </a:t>
            </a:r>
            <a:r>
              <a:rPr lang="fr-FR" sz="2400" dirty="0" smtClean="0"/>
              <a:t>B = </a:t>
            </a:r>
            <a:r>
              <a:rPr lang="fr-FR" sz="2400" dirty="0"/>
              <a:t>9+6(</a:t>
            </a:r>
            <a:r>
              <a:rPr lang="fr-FR" sz="2400" b="1" dirty="0">
                <a:solidFill>
                  <a:schemeClr val="accent6"/>
                </a:solidFill>
              </a:rPr>
              <a:t>n</a:t>
            </a:r>
            <a:r>
              <a:rPr lang="fr-FR" sz="2400" dirty="0"/>
              <a:t>-1</a:t>
            </a:r>
            <a:r>
              <a:rPr lang="fr-FR" sz="2400" dirty="0" smtClean="0"/>
              <a:t>)= 6n+3</a:t>
            </a:r>
            <a:endParaRPr lang="fr-FR" sz="2400" dirty="0"/>
          </a:p>
          <a:p>
            <a:r>
              <a:rPr lang="fr-FR" sz="2400" dirty="0"/>
              <a:t>Elastiques : </a:t>
            </a:r>
            <a:endParaRPr lang="fr-FR" sz="2400" dirty="0" smtClean="0"/>
          </a:p>
          <a:p>
            <a:r>
              <a:rPr lang="fr-FR" sz="2400" dirty="0"/>
              <a:t>e</a:t>
            </a:r>
            <a:r>
              <a:rPr lang="fr-FR" sz="2400" dirty="0" smtClean="0"/>
              <a:t> = </a:t>
            </a:r>
            <a:r>
              <a:rPr lang="fr-FR" sz="2400" dirty="0"/>
              <a:t>27+18(</a:t>
            </a:r>
            <a:r>
              <a:rPr lang="fr-FR" sz="2400" b="1" dirty="0">
                <a:solidFill>
                  <a:schemeClr val="accent6"/>
                </a:solidFill>
              </a:rPr>
              <a:t>n</a:t>
            </a:r>
            <a:r>
              <a:rPr lang="fr-FR" sz="2400" dirty="0"/>
              <a:t>-1</a:t>
            </a:r>
            <a:r>
              <a:rPr lang="fr-FR" sz="2400" dirty="0" smtClean="0"/>
              <a:t>) =18n+9</a:t>
            </a:r>
            <a:endParaRPr lang="fr-FR" sz="2400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2" name="Imag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4230" y="1366449"/>
            <a:ext cx="6480720" cy="3981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900">
            <a:off x="7152612" y="4645291"/>
            <a:ext cx="1745444" cy="1845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090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524003" cy="97045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53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Moyens de recherches </a:t>
            </a:r>
            <a:r>
              <a:rPr lang="fr-FR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3809" y="2564904"/>
            <a:ext cx="8730555" cy="4807113"/>
          </a:xfrm>
        </p:spPr>
        <p:txBody>
          <a:bodyPr>
            <a:noAutofit/>
          </a:bodyPr>
          <a:lstStyle/>
          <a:p>
            <a:r>
              <a:rPr lang="fr-FR" sz="2400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r>
              <a:rPr lang="fr-FR" sz="2400" u="sng" baseline="30000" dirty="0" smtClean="0">
                <a:solidFill>
                  <a:schemeClr val="bg1"/>
                </a:solidFill>
                <a:cs typeface="Arial" panose="020B0604020202020204" pitchFamily="34" charset="0"/>
              </a:rPr>
              <a:t>er</a:t>
            </a:r>
            <a:r>
              <a:rPr lang="fr-FR" sz="2400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 contact </a:t>
            </a:r>
            <a:r>
              <a:rPr lang="fr-F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: l</a:t>
            </a:r>
            <a:r>
              <a:rPr lang="fr-FR" sz="2400" dirty="0" smtClean="0">
                <a:solidFill>
                  <a:schemeClr val="bg1"/>
                </a:solidFill>
              </a:rPr>
              <a:t>ycée </a:t>
            </a:r>
            <a:r>
              <a:rPr lang="fr-FR" sz="2400" dirty="0">
                <a:solidFill>
                  <a:schemeClr val="bg1"/>
                </a:solidFill>
              </a:rPr>
              <a:t>Felix Esclangon (</a:t>
            </a:r>
            <a:r>
              <a:rPr lang="fr-FR" sz="2400" dirty="0" smtClean="0">
                <a:solidFill>
                  <a:schemeClr val="bg1"/>
                </a:solidFill>
              </a:rPr>
              <a:t>Manosque)</a:t>
            </a:r>
            <a:r>
              <a:rPr lang="fr-F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r>
              <a:rPr lang="fr-FR" sz="2400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Support bibliographique </a:t>
            </a:r>
            <a:r>
              <a:rPr lang="fr-F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:Tenségrité (René </a:t>
            </a:r>
            <a:r>
              <a:rPr lang="fr-F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Motro</a:t>
            </a:r>
            <a:r>
              <a:rPr lang="fr-F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). </a:t>
            </a:r>
            <a:endParaRPr lang="pt-BR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pt-BR" sz="2400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Thèses :</a:t>
            </a:r>
            <a:endParaRPr lang="pt-BR" sz="2400" u="sng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pt-BR" sz="2400" i="1" dirty="0" smtClean="0">
                <a:solidFill>
                  <a:schemeClr val="bg1"/>
                </a:solidFill>
                <a:cs typeface="Arial" panose="020B0604020202020204" pitchFamily="34" charset="0"/>
              </a:rPr>
              <a:t>Architecture et systèmes constructifs : cas des système de tenségrité </a:t>
            </a: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RADUCANU Vinicius  (Université Montpellier II</a:t>
            </a:r>
            <a:r>
              <a:rPr lang="pt-B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pt-BR" sz="2400" i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i="1" dirty="0">
                <a:solidFill>
                  <a:schemeClr val="bg1"/>
                </a:solidFill>
                <a:cs typeface="Arial" panose="020B0604020202020204" pitchFamily="34" charset="0"/>
              </a:rPr>
              <a:t>-</a:t>
            </a:r>
            <a:r>
              <a:rPr lang="fr-FR" sz="2400" i="1" dirty="0" smtClean="0">
                <a:solidFill>
                  <a:schemeClr val="bg1"/>
                </a:solidFill>
                <a:cs typeface="Arial" panose="020B0604020202020204" pitchFamily="34" charset="0"/>
              </a:rPr>
              <a:t>Etat d’autocontrainte des grilles de </a:t>
            </a:r>
            <a:r>
              <a:rPr lang="fr-FR" sz="2400" i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tenségrité</a:t>
            </a:r>
            <a:r>
              <a:rPr lang="fr-FR" sz="2400" i="1" dirty="0" smtClean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endParaRPr lang="fr-FR" sz="24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i="1" dirty="0" smtClean="0">
                <a:solidFill>
                  <a:schemeClr val="bg1"/>
                </a:solidFill>
                <a:cs typeface="Arial" panose="020B0604020202020204" pitchFamily="34" charset="0"/>
              </a:rPr>
              <a:t>Vers l’identification sous sollicitation naturelle.</a:t>
            </a:r>
            <a:r>
              <a:rPr lang="fr-F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: ANGELLIER </a:t>
            </a:r>
            <a:r>
              <a:rPr lang="pt-B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Nicolas </a:t>
            </a:r>
            <a:r>
              <a:rPr lang="pt-BR" sz="2400" dirty="0">
                <a:solidFill>
                  <a:schemeClr val="bg1"/>
                </a:solidFill>
                <a:cs typeface="Arial" panose="020B0604020202020204" pitchFamily="34" charset="0"/>
              </a:rPr>
              <a:t>(Université Montpellier II</a:t>
            </a:r>
            <a:r>
              <a:rPr lang="pt-B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fr-FR" sz="2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fr-FR" sz="2400" u="sng" dirty="0" smtClean="0">
                <a:solidFill>
                  <a:schemeClr val="bg1"/>
                </a:solidFill>
                <a:cs typeface="Arial" panose="020B0604020202020204" pitchFamily="34" charset="0"/>
              </a:rPr>
              <a:t>Logiciel :</a:t>
            </a:r>
            <a:r>
              <a:rPr lang="fr-F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Virtual </a:t>
            </a:r>
            <a:r>
              <a:rPr lang="fr-F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tensegrities</a:t>
            </a:r>
            <a:r>
              <a:rPr lang="fr-F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fr-FR" sz="24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Toy</a:t>
            </a:r>
            <a:r>
              <a:rPr lang="fr-FR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GL.</a:t>
            </a:r>
          </a:p>
          <a:p>
            <a:endParaRPr lang="fr-FR" sz="24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2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46000">
              <a:schemeClr val="accent2">
                <a:lumMod val="50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683568" y="2996952"/>
            <a:ext cx="7704856" cy="1330003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72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Conclusion</a:t>
            </a:r>
            <a:endParaRPr lang="fr-FR" sz="5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28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Remerciements à 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Laurent BEDDOU et Julien CASSAIGNE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L’équipe du lycée Felix Esclangon (Manosque)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Congrès Maths en jeans (Lyon)</a:t>
            </a:r>
          </a:p>
        </p:txBody>
      </p:sp>
    </p:spTree>
    <p:extLst>
      <p:ext uri="{BB962C8B-B14F-4D97-AF65-F5344CB8AC3E}">
        <p14:creationId xmlns:p14="http://schemas.microsoft.com/office/powerpoint/2010/main" val="7670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84982"/>
          </a:xfrm>
        </p:spPr>
        <p:txBody>
          <a:bodyPr>
            <a:noAutofit/>
          </a:bodyPr>
          <a:lstStyle/>
          <a:p>
            <a:pPr algn="ctr"/>
            <a:r>
              <a:rPr lang="fr-FR" sz="44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L’alliance du chêne et du roseau ?</a:t>
            </a:r>
            <a:endParaRPr lang="fr-FR" sz="4400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8" y="5129808"/>
            <a:ext cx="1567088" cy="1728192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59" y="1347352"/>
            <a:ext cx="2646341" cy="24800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67412" y="3429000"/>
            <a:ext cx="77577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cs typeface="Arial" panose="020B0604020202020204" pitchFamily="34" charset="0"/>
              </a:rPr>
              <a:t>Les structures de </a:t>
            </a:r>
            <a:r>
              <a:rPr lang="fr-FR" sz="28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tenségrité</a:t>
            </a:r>
            <a:r>
              <a:rPr lang="fr-FR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 mettent </a:t>
            </a:r>
            <a:r>
              <a:rPr lang="fr-FR" sz="2800" dirty="0">
                <a:solidFill>
                  <a:schemeClr val="bg1"/>
                </a:solidFill>
                <a:cs typeface="Arial" panose="020B0604020202020204" pitchFamily="34" charset="0"/>
              </a:rPr>
              <a:t>en </a:t>
            </a:r>
            <a:r>
              <a:rPr lang="fr-FR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jeu </a:t>
            </a:r>
            <a:r>
              <a:rPr lang="fr-FR" sz="2800" dirty="0">
                <a:solidFill>
                  <a:schemeClr val="bg1"/>
                </a:solidFill>
                <a:cs typeface="Arial" panose="020B0604020202020204" pitchFamily="34" charset="0"/>
              </a:rPr>
              <a:t>la </a:t>
            </a:r>
            <a:r>
              <a:rPr lang="fr-FR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dualité </a:t>
            </a:r>
            <a:r>
              <a:rPr lang="fr-FR" sz="2800" dirty="0">
                <a:solidFill>
                  <a:schemeClr val="bg1"/>
                </a:solidFill>
                <a:cs typeface="Arial" panose="020B0604020202020204" pitchFamily="34" charset="0"/>
              </a:rPr>
              <a:t>de deux matériaux avec des tensions opposées : câbles </a:t>
            </a:r>
            <a:r>
              <a:rPr lang="fr-FR" sz="2800" dirty="0">
                <a:cs typeface="Arial" panose="020B0604020202020204" pitchFamily="34" charset="0"/>
              </a:rPr>
              <a:t>(Roseau) </a:t>
            </a:r>
            <a:r>
              <a:rPr lang="fr-FR" sz="2800" dirty="0">
                <a:solidFill>
                  <a:schemeClr val="bg1"/>
                </a:solidFill>
                <a:cs typeface="Arial" panose="020B0604020202020204" pitchFamily="34" charset="0"/>
              </a:rPr>
              <a:t>et barres </a:t>
            </a:r>
            <a:r>
              <a:rPr lang="fr-FR" sz="2800" dirty="0">
                <a:cs typeface="Arial" panose="020B0604020202020204" pitchFamily="34" charset="0"/>
              </a:rPr>
              <a:t>(Chêne).</a:t>
            </a:r>
          </a:p>
        </p:txBody>
      </p:sp>
    </p:spTree>
    <p:extLst>
      <p:ext uri="{BB962C8B-B14F-4D97-AF65-F5344CB8AC3E}">
        <p14:creationId xmlns:p14="http://schemas.microsoft.com/office/powerpoint/2010/main" val="1040470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sz="quarter" idx="13"/>
          </p:nvPr>
        </p:nvSpPr>
        <p:spPr>
          <a:xfrm rot="10800000">
            <a:off x="-25102" y="0"/>
            <a:ext cx="4570412" cy="6858000"/>
          </a:xfrm>
          <a:solidFill>
            <a:schemeClr val="bg1"/>
          </a:solidFill>
        </p:spPr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48621"/>
            <a:ext cx="6548731" cy="6548731"/>
          </a:xfrm>
          <a:prstGeom prst="rect">
            <a:avLst/>
          </a:prstGeom>
        </p:spPr>
      </p:pic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534431" y="3933056"/>
            <a:ext cx="3501548" cy="1617163"/>
          </a:xfrm>
          <a:gradFill flip="none" rotWithShape="1">
            <a:gsLst>
              <a:gs pos="100000">
                <a:schemeClr val="bg1">
                  <a:alpha val="0"/>
                </a:schemeClr>
              </a:gs>
              <a:gs pos="61000">
                <a:schemeClr val="accent2">
                  <a:lumMod val="50000"/>
                  <a:alpha val="60000"/>
                </a:schemeClr>
              </a:gs>
              <a:gs pos="23000">
                <a:schemeClr val="accent2">
                  <a:lumMod val="97000"/>
                  <a:lumOff val="3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Question</a:t>
            </a:r>
            <a:r>
              <a:rPr lang="fr-FR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fr-FR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fr-FR"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49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3"/>
          </p:nvPr>
        </p:nvSpPr>
        <p:spPr>
          <a:xfrm rot="10800000">
            <a:off x="0" y="0"/>
            <a:ext cx="4570412" cy="6858000"/>
          </a:xfrm>
          <a:pattFill prst="ltDnDiag">
            <a:fgClr>
              <a:schemeClr val="bg1">
                <a:lumMod val="75000"/>
                <a:lumOff val="25000"/>
              </a:schemeClr>
            </a:fgClr>
            <a:bgClr>
              <a:schemeClr val="bg1"/>
            </a:bgClr>
          </a:pattFill>
        </p:spPr>
      </p:sp>
      <p:sp>
        <p:nvSpPr>
          <p:cNvPr id="3" name="Espace réservé du contenu 2"/>
          <p:cNvSpPr>
            <a:spLocks noGrp="1"/>
          </p:cNvSpPr>
          <p:nvPr>
            <p:ph type="body" sz="half" idx="2"/>
          </p:nvPr>
        </p:nvSpPr>
        <p:spPr>
          <a:xfrm>
            <a:off x="5104844" y="2060848"/>
            <a:ext cx="3501548" cy="35163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+mj-lt"/>
              <a:buAutoNum type="romanUcPeriod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Définition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appes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Résultats</a:t>
            </a:r>
          </a:p>
          <a:p>
            <a:pPr marL="571500" indent="-571500">
              <a:buFont typeface="+mj-lt"/>
              <a:buAutoNum type="romanUcPeriod"/>
            </a:pPr>
            <a:r>
              <a:rPr lang="fr-F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3933056"/>
            <a:ext cx="3744416" cy="1644157"/>
          </a:xfrm>
          <a:gradFill flip="none" rotWithShape="1">
            <a:gsLst>
              <a:gs pos="100000">
                <a:schemeClr val="bg1">
                  <a:alpha val="0"/>
                </a:schemeClr>
              </a:gs>
              <a:gs pos="61000">
                <a:schemeClr val="accent2">
                  <a:lumMod val="50000"/>
                  <a:alpha val="60000"/>
                </a:schemeClr>
              </a:gs>
              <a:gs pos="23000">
                <a:schemeClr val="accent2">
                  <a:lumMod val="97000"/>
                  <a:lumOff val="3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Sommaire</a:t>
            </a:r>
            <a:r>
              <a:rPr lang="fr-FR" sz="4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fr-FR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fr-FR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fr-FR" sz="3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3545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7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1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9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052736"/>
            <a:ext cx="2664296" cy="764950"/>
          </a:xfrm>
        </p:spPr>
        <p:txBody>
          <a:bodyPr>
            <a:noAutofit/>
          </a:bodyPr>
          <a:lstStyle/>
          <a:p>
            <a:pPr algn="ctr"/>
            <a:r>
              <a:rPr lang="fr-FR" sz="38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Définition :</a:t>
            </a:r>
            <a:endParaRPr lang="fr-FR" sz="3800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-1970382" y="2132856"/>
            <a:ext cx="6254350" cy="4837682"/>
          </a:xfrm>
        </p:spPr>
        <p:txBody>
          <a:bodyPr>
            <a:normAutofit fontScale="40000" lnSpcReduction="20000"/>
          </a:bodyPr>
          <a:lstStyle/>
          <a:p>
            <a:pPr lvl="5"/>
            <a:r>
              <a:rPr lang="fr-FR" sz="6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</a:t>
            </a:r>
            <a:r>
              <a:rPr lang="fr-FR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Assemblage de barres et de câbles pouvant être de différents matériaux. Les barres sont uniquement </a:t>
            </a:r>
            <a:r>
              <a:rPr lang="fr-FR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rassemblées </a:t>
            </a:r>
            <a:r>
              <a:rPr lang="fr-FR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les câbles et ne se touchent pas</a:t>
            </a:r>
            <a:r>
              <a:rPr lang="fr-FR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5"/>
            <a:endParaRPr lang="fr-FR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/>
            <a:r>
              <a:rPr lang="fr-FR" sz="6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Particularité</a:t>
            </a:r>
            <a:r>
              <a:rPr lang="fr-FR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La structure est stable et rigide, car elle est dans un état </a:t>
            </a:r>
            <a:r>
              <a:rPr lang="fr-FR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</a:t>
            </a:r>
            <a:r>
              <a:rPr lang="fr-FR" sz="6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autoéquilibre</a:t>
            </a:r>
            <a:r>
              <a:rPr lang="fr-FR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 répartit équitablement les </a:t>
            </a:r>
            <a:r>
              <a:rPr lang="fr-FR" sz="6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tensions.</a:t>
            </a:r>
            <a:endParaRPr lang="fr-FR" sz="6300" dirty="0">
              <a:solidFill>
                <a:schemeClr val="bg1"/>
              </a:solidFill>
            </a:endParaRPr>
          </a:p>
        </p:txBody>
      </p:sp>
      <p:pic>
        <p:nvPicPr>
          <p:cNvPr id="1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501">
            <a:off x="4639725" y="875296"/>
            <a:ext cx="3937365" cy="52565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1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54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Objectifs</a:t>
            </a:r>
            <a:endParaRPr lang="fr-FR" sz="4800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276872"/>
            <a:ext cx="8496944" cy="33843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Classifier les structures de </a:t>
            </a:r>
            <a:r>
              <a:rPr lang="fr-FR" sz="28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tenségrité</a:t>
            </a:r>
            <a:r>
              <a:rPr lang="fr-FR" sz="2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par famille .</a:t>
            </a:r>
          </a:p>
          <a:p>
            <a:pPr marL="514350" indent="-514350">
              <a:buFont typeface="+mj-lt"/>
              <a:buAutoNum type="arabicPeriod"/>
            </a:pPr>
            <a:endParaRPr lang="fr-FR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fr-FR" sz="2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Rechercher l’existence de structures répétées.  </a:t>
            </a:r>
            <a:endParaRPr lang="fr-FR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			 « principe de polymérisation »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9997" y="404664"/>
            <a:ext cx="7524003" cy="970450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fr-FR" sz="44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Classification</a:t>
            </a:r>
            <a:endParaRPr lang="fr-FR" sz="4400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9997" y="2348880"/>
            <a:ext cx="7524003" cy="3564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>
                <a:solidFill>
                  <a:schemeClr val="bg1"/>
                </a:solidFill>
              </a:rPr>
              <a:t>Classification des structures par  famille selon leur aspect et leur forme 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 smtClean="0">
                <a:solidFill>
                  <a:schemeClr val="bg1"/>
                </a:solidFill>
              </a:rPr>
              <a:t>A base polygonale.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 smtClean="0">
                <a:solidFill>
                  <a:schemeClr val="bg1"/>
                </a:solidFill>
              </a:rPr>
              <a:t>A barre centrale.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 smtClean="0">
                <a:solidFill>
                  <a:schemeClr val="bg1"/>
                </a:solidFill>
              </a:rPr>
              <a:t>Prismatique trigonale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2400" dirty="0" smtClean="0">
                <a:solidFill>
                  <a:schemeClr val="bg1"/>
                </a:solidFill>
              </a:rPr>
              <a:t>Irrégulières</a:t>
            </a:r>
          </a:p>
        </p:txBody>
      </p:sp>
    </p:spTree>
    <p:extLst>
      <p:ext uri="{BB962C8B-B14F-4D97-AF65-F5344CB8AC3E}">
        <p14:creationId xmlns:p14="http://schemas.microsoft.com/office/powerpoint/2010/main" val="5214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81665" y="332656"/>
            <a:ext cx="3501548" cy="1617163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Structure </a:t>
            </a:r>
            <a:br>
              <a:rPr lang="fr-FR" sz="36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r-FR" sz="36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à </a:t>
            </a:r>
            <a:br>
              <a:rPr lang="fr-FR" sz="36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r-FR" sz="3600" b="1" dirty="0" smtClean="0"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base polygonale</a:t>
            </a:r>
            <a:endParaRPr lang="fr-FR" sz="3600" b="1" dirty="0">
              <a:solidFill>
                <a:schemeClr val="tx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pattFill prst="pct5">
            <a:fgClr>
              <a:schemeClr val="tx2"/>
            </a:fgClr>
            <a:bgClr>
              <a:schemeClr val="bg1"/>
            </a:bgClr>
          </a:pattFill>
          <a:ln>
            <a:solidFill>
              <a:schemeClr val="tx2"/>
            </a:solidFill>
          </a:ln>
        </p:spPr>
      </p:sp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323528" y="1949820"/>
            <a:ext cx="3988016" cy="4359500"/>
          </a:xfrm>
        </p:spPr>
        <p:txBody>
          <a:bodyPr>
            <a:normAutofit/>
          </a:bodyPr>
          <a:lstStyle/>
          <a:p>
            <a:endParaRPr lang="fr-FR" sz="2400" dirty="0" smtClean="0">
              <a:latin typeface="+mj-lt"/>
            </a:endParaRPr>
          </a:p>
          <a:p>
            <a:r>
              <a:rPr lang="fr-FR" sz="2400" dirty="0" smtClean="0">
                <a:solidFill>
                  <a:schemeClr val="bg1"/>
                </a:solidFill>
                <a:latin typeface="+mj-lt"/>
              </a:rPr>
              <a:t>Ces </a:t>
            </a:r>
            <a:r>
              <a:rPr lang="fr-FR" sz="2400" b="1" dirty="0">
                <a:solidFill>
                  <a:schemeClr val="bg1"/>
                </a:solidFill>
                <a:latin typeface="+mj-lt"/>
              </a:rPr>
              <a:t>structures</a:t>
            </a:r>
            <a:r>
              <a:rPr lang="fr-FR" sz="2400" dirty="0">
                <a:solidFill>
                  <a:schemeClr val="bg1"/>
                </a:solidFill>
                <a:latin typeface="+mj-lt"/>
              </a:rPr>
              <a:t> reposent sur une </a:t>
            </a:r>
            <a:r>
              <a:rPr lang="fr-FR" sz="2400" b="1" dirty="0">
                <a:solidFill>
                  <a:schemeClr val="bg1"/>
                </a:solidFill>
                <a:latin typeface="+mj-lt"/>
              </a:rPr>
              <a:t>base</a:t>
            </a:r>
            <a:r>
              <a:rPr lang="fr-FR" sz="2400" dirty="0">
                <a:solidFill>
                  <a:schemeClr val="bg1"/>
                </a:solidFill>
                <a:latin typeface="+mj-lt"/>
              </a:rPr>
              <a:t> dont 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les élastiques forment un</a:t>
            </a:r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polygonale</a:t>
            </a:r>
            <a:r>
              <a:rPr lang="fr-FR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fr-FR" sz="2400" dirty="0">
              <a:solidFill>
                <a:schemeClr val="bg1"/>
              </a:solidFill>
              <a:latin typeface="+mj-lt"/>
            </a:endParaRPr>
          </a:p>
          <a:p>
            <a:r>
              <a:rPr lang="fr-FR" sz="2400" i="1" dirty="0">
                <a:solidFill>
                  <a:schemeClr val="bg1"/>
                </a:solidFill>
                <a:latin typeface="+mj-lt"/>
              </a:rPr>
              <a:t>Le nombre de </a:t>
            </a:r>
            <a:r>
              <a:rPr lang="fr-FR" sz="2400" i="1" dirty="0" smtClean="0">
                <a:solidFill>
                  <a:schemeClr val="bg1"/>
                </a:solidFill>
                <a:latin typeface="+mj-lt"/>
              </a:rPr>
              <a:t>barre </a:t>
            </a:r>
            <a:r>
              <a:rPr lang="fr-FR" sz="2400" i="1" dirty="0" smtClean="0">
                <a:solidFill>
                  <a:schemeClr val="bg1"/>
                </a:solidFill>
                <a:latin typeface="+mj-lt"/>
              </a:rPr>
              <a:t>détermine </a:t>
            </a:r>
            <a:r>
              <a:rPr lang="fr-FR" sz="2400" i="1" dirty="0">
                <a:solidFill>
                  <a:schemeClr val="bg1"/>
                </a:solidFill>
                <a:latin typeface="+mj-lt"/>
              </a:rPr>
              <a:t>le nombre de côté que possède le Polygone</a:t>
            </a:r>
            <a:r>
              <a:rPr lang="fr-FR" sz="2400" i="1" dirty="0" smtClean="0">
                <a:solidFill>
                  <a:schemeClr val="bg1"/>
                </a:solidFill>
              </a:rPr>
              <a:t>.</a:t>
            </a:r>
            <a:endParaRPr lang="fr-FR" sz="2400" i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30602" y="620688"/>
            <a:ext cx="345638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Soient</a:t>
            </a:r>
            <a:r>
              <a:rPr lang="fr-FR" sz="2000" dirty="0"/>
              <a:t> </a:t>
            </a:r>
            <a:endParaRPr lang="fr-FR" sz="2000" dirty="0" smtClean="0"/>
          </a:p>
          <a:p>
            <a:r>
              <a:rPr lang="fr-FR" sz="2000" b="1" dirty="0" smtClean="0"/>
              <a:t>B </a:t>
            </a:r>
            <a:r>
              <a:rPr lang="fr-FR" sz="2000" b="1" dirty="0"/>
              <a:t>:</a:t>
            </a:r>
            <a:r>
              <a:rPr lang="fr-FR" sz="2000" dirty="0"/>
              <a:t> Le nombre de </a:t>
            </a:r>
            <a:r>
              <a:rPr lang="fr-FR" sz="2000" dirty="0" smtClean="0"/>
              <a:t>barre</a:t>
            </a:r>
          </a:p>
          <a:p>
            <a:r>
              <a:rPr lang="fr-FR" sz="2000" b="1" dirty="0" smtClean="0"/>
              <a:t>e </a:t>
            </a:r>
            <a:r>
              <a:rPr lang="fr-FR" sz="2000" b="1" dirty="0"/>
              <a:t>:</a:t>
            </a:r>
            <a:r>
              <a:rPr lang="fr-FR" sz="2000" dirty="0"/>
              <a:t> Le nombre </a:t>
            </a:r>
            <a:r>
              <a:rPr lang="fr-FR" sz="2000" dirty="0" smtClean="0"/>
              <a:t>d’élastique</a:t>
            </a:r>
            <a:endParaRPr lang="fr-FR" sz="2000" dirty="0"/>
          </a:p>
          <a:p>
            <a:pPr algn="ctr"/>
            <a:r>
              <a:rPr lang="fr-FR" sz="4000" b="1" dirty="0">
                <a:solidFill>
                  <a:srgbClr val="FF0000"/>
                </a:solidFill>
              </a:rPr>
              <a:t>e =  3B</a:t>
            </a:r>
          </a:p>
          <a:p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44" y="2461220"/>
            <a:ext cx="3848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>
              <a:lumMod val="50000"/>
              <a:lumOff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9996" y="620688"/>
            <a:ext cx="3501548" cy="16171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Structure </a:t>
            </a:r>
            <a:br>
              <a:rPr lang="fr-FR" sz="40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r-FR" sz="40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à </a:t>
            </a:r>
            <a:br>
              <a:rPr lang="fr-FR" sz="40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r-FR" sz="4000" dirty="0" smtClean="0">
                <a:solidFill>
                  <a:schemeClr val="accent2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barre centrale</a:t>
            </a:r>
            <a:endParaRPr lang="fr-FR" sz="4000" dirty="0">
              <a:solidFill>
                <a:schemeClr val="accent2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3"/>
          </p:nvPr>
        </p:nvSpPr>
        <p:spPr>
          <a:solidFill>
            <a:schemeClr val="accent2"/>
          </a:solidFill>
        </p:spPr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23528" y="2237852"/>
            <a:ext cx="4176464" cy="4431508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/>
              <a:t>Ces </a:t>
            </a:r>
            <a:r>
              <a:rPr lang="fr-FR" sz="2400" b="1" dirty="0"/>
              <a:t>structures</a:t>
            </a:r>
            <a:r>
              <a:rPr lang="fr-FR" sz="2400" dirty="0"/>
              <a:t> sont formées autour d’une barre </a:t>
            </a:r>
            <a:r>
              <a:rPr lang="fr-FR" sz="2400" dirty="0" smtClean="0"/>
              <a:t>centrale</a:t>
            </a:r>
          </a:p>
          <a:p>
            <a:endParaRPr lang="fr-FR" sz="2400" dirty="0" smtClean="0"/>
          </a:p>
          <a:p>
            <a:r>
              <a:rPr lang="fr-FR" sz="2400" dirty="0"/>
              <a:t>Soient </a:t>
            </a:r>
            <a:endParaRPr lang="fr-FR" sz="2400" dirty="0" smtClean="0"/>
          </a:p>
          <a:p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B</a:t>
            </a:r>
            <a:r>
              <a:rPr lang="fr-FR" sz="2400" b="1" dirty="0" smtClean="0"/>
              <a:t> </a:t>
            </a:r>
            <a:r>
              <a:rPr lang="fr-FR" sz="2400" b="1" dirty="0"/>
              <a:t>:</a:t>
            </a:r>
            <a:r>
              <a:rPr lang="fr-FR" sz="2400" dirty="0"/>
              <a:t> Le nombre de </a:t>
            </a:r>
            <a:r>
              <a:rPr lang="fr-FR" sz="2400" dirty="0" smtClean="0"/>
              <a:t>barre.</a:t>
            </a:r>
            <a:r>
              <a:rPr lang="fr-FR" sz="2400" dirty="0"/>
              <a:t>	</a:t>
            </a:r>
          </a:p>
          <a:p>
            <a:r>
              <a:rPr lang="fr-FR" sz="2400" b="1" dirty="0"/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e</a:t>
            </a:r>
            <a:r>
              <a:rPr lang="fr-FR" sz="2400" b="1" dirty="0" smtClean="0"/>
              <a:t> </a:t>
            </a:r>
            <a:r>
              <a:rPr lang="fr-FR" sz="2400" b="1" dirty="0"/>
              <a:t>:</a:t>
            </a:r>
            <a:r>
              <a:rPr lang="fr-FR" sz="2400" dirty="0"/>
              <a:t> Le nombre </a:t>
            </a:r>
            <a:r>
              <a:rPr lang="fr-FR" sz="2400" dirty="0" smtClean="0"/>
              <a:t>d’élastique.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b="1" dirty="0" smtClean="0"/>
              <a:t> </a:t>
            </a:r>
            <a:r>
              <a:rPr lang="fr-FR" sz="2400" b="1" dirty="0"/>
              <a:t>La formule donnant le nombre </a:t>
            </a:r>
            <a:r>
              <a:rPr lang="fr-FR" sz="2400" b="1" dirty="0" smtClean="0"/>
              <a:t>d’élastique</a:t>
            </a:r>
            <a:r>
              <a:rPr lang="fr-FR" sz="2400" b="1" dirty="0"/>
              <a:t> :</a:t>
            </a:r>
            <a:endParaRPr lang="fr-FR" sz="2400" dirty="0"/>
          </a:p>
          <a:p>
            <a:pPr algn="ctr"/>
            <a:r>
              <a:rPr lang="fr-FR" sz="3900" b="1" dirty="0"/>
              <a:t> </a:t>
            </a:r>
            <a:r>
              <a:rPr lang="fr-FR" sz="3900" b="1" dirty="0">
                <a:solidFill>
                  <a:srgbClr val="FF0000"/>
                </a:solidFill>
              </a:rPr>
              <a:t>e =  3(B-1)</a:t>
            </a:r>
            <a:endParaRPr lang="fr-FR" sz="39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5" name="Image 4" descr="F:\Image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7" r="27987" b="24050"/>
          <a:stretch/>
        </p:blipFill>
        <p:spPr bwMode="auto">
          <a:xfrm>
            <a:off x="5364088" y="1429269"/>
            <a:ext cx="3181350" cy="3429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767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Structure prismatique trigonale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9517">
            <a:off x="4561644" y="2468730"/>
            <a:ext cx="4271400" cy="3640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611560" y="2470490"/>
            <a:ext cx="3041923" cy="38847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dirty="0" smtClean="0">
                <a:solidFill>
                  <a:schemeClr val="bg1"/>
                </a:solidFill>
              </a:rPr>
              <a:t>L’enveloppe de cette structure est un prisme trigonal, ce qui la caractérise et l’a rend unique.</a:t>
            </a:r>
          </a:p>
          <a:p>
            <a:pPr marL="0" indent="0">
              <a:buNone/>
            </a:pPr>
            <a:r>
              <a:rPr lang="fr-FR" sz="2800" dirty="0" smtClean="0">
                <a:solidFill>
                  <a:schemeClr val="bg1"/>
                </a:solidFill>
              </a:rPr>
              <a:t>Il possède 9barres et 27élastiques</a:t>
            </a:r>
            <a:r>
              <a:rPr lang="fr-FR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fr-FR" dirty="0" smtClean="0"/>
              <a:t>		</a:t>
            </a:r>
            <a:r>
              <a:rPr lang="fr-FR" sz="3600" b="1" dirty="0" smtClean="0">
                <a:solidFill>
                  <a:srgbClr val="FF0000"/>
                </a:solidFill>
              </a:rPr>
              <a:t>e = 3B</a:t>
            </a:r>
            <a:r>
              <a:rPr lang="fr-FR" dirty="0" smtClean="0"/>
              <a:t>	</a:t>
            </a:r>
          </a:p>
        </p:txBody>
      </p:sp>
      <p:cxnSp>
        <p:nvCxnSpPr>
          <p:cNvPr id="13" name="Connecteur en angle 12"/>
          <p:cNvCxnSpPr/>
          <p:nvPr/>
        </p:nvCxnSpPr>
        <p:spPr>
          <a:xfrm rot="16200000" flipH="1">
            <a:off x="1187624" y="5733256"/>
            <a:ext cx="288032" cy="288032"/>
          </a:xfrm>
          <a:prstGeom prst="bentConnector3">
            <a:avLst>
              <a:gd name="adj1" fmla="val 10212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is">
  <a:themeElements>
    <a:clrScheme name="Personnalisé 1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0000"/>
      </a:accent1>
      <a:accent2>
        <a:srgbClr val="00C6BB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oncis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nc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TC103457503[[fn=Citable]]</Template>
  <TotalTime>878</TotalTime>
  <Words>505</Words>
  <Application>Microsoft Office PowerPoint</Application>
  <PresentationFormat>Affichage à l'écran (4:3)</PresentationFormat>
  <Paragraphs>126</Paragraphs>
  <Slides>20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Andalus</vt:lpstr>
      <vt:lpstr>Arial</vt:lpstr>
      <vt:lpstr>Calibri</vt:lpstr>
      <vt:lpstr>Century Gothic</vt:lpstr>
      <vt:lpstr>Courier New</vt:lpstr>
      <vt:lpstr>Trebuchet MS</vt:lpstr>
      <vt:lpstr>Wingdings 2</vt:lpstr>
      <vt:lpstr>Concis</vt:lpstr>
      <vt:lpstr>Structures de Tenségrité</vt:lpstr>
      <vt:lpstr>L’alliance du chêne et du roseau ?</vt:lpstr>
      <vt:lpstr>Sommaire  </vt:lpstr>
      <vt:lpstr>Définition :</vt:lpstr>
      <vt:lpstr>Objectifs</vt:lpstr>
      <vt:lpstr>Classification</vt:lpstr>
      <vt:lpstr>Structure  à  base polygonale</vt:lpstr>
      <vt:lpstr>Structure  à  barre centrale</vt:lpstr>
      <vt:lpstr>Structure prismatique trigonale</vt:lpstr>
      <vt:lpstr>Structures irrégulières</vt:lpstr>
      <vt:lpstr>Sous famille</vt:lpstr>
      <vt:lpstr>Présentation PowerPoint</vt:lpstr>
      <vt:lpstr>Démonstration</vt:lpstr>
      <vt:lpstr>2.  Rechercher l’existence de structures répétées (nappes)</vt:lpstr>
      <vt:lpstr>Tour de structure à base polygonale </vt:lpstr>
      <vt:lpstr> Tour de prismes trigonaux</vt:lpstr>
      <vt:lpstr> Moyens de recherches  </vt:lpstr>
      <vt:lpstr>Conclusion</vt:lpstr>
      <vt:lpstr>Remerciements à :</vt:lpstr>
      <vt:lpstr>Question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Structures de Tenségrités :</dc:title>
  <dc:creator>Farah</dc:creator>
  <cp:lastModifiedBy>alex mestra</cp:lastModifiedBy>
  <cp:revision>88</cp:revision>
  <dcterms:created xsi:type="dcterms:W3CDTF">2014-03-18T22:28:20Z</dcterms:created>
  <dcterms:modified xsi:type="dcterms:W3CDTF">2014-05-05T14:00:17Z</dcterms:modified>
</cp:coreProperties>
</file>