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Default Extension="bin" ContentType="application/vnd.openxmlformats-officedocument.oleObject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omments/comment1.xml" ContentType="application/vnd.openxmlformats-officedocument.presentationml.comments+xml"/>
  <Default Extension="vml" ContentType="application/vnd.openxmlformats-officedocument.vmlDrawing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4" r:id="rId3"/>
    <p:sldId id="257" r:id="rId4"/>
    <p:sldId id="288" r:id="rId5"/>
    <p:sldId id="259" r:id="rId6"/>
    <p:sldId id="265" r:id="rId7"/>
    <p:sldId id="305" r:id="rId8"/>
    <p:sldId id="260" r:id="rId9"/>
    <p:sldId id="306" r:id="rId10"/>
    <p:sldId id="307" r:id="rId11"/>
    <p:sldId id="308" r:id="rId12"/>
    <p:sldId id="290" r:id="rId13"/>
    <p:sldId id="270" r:id="rId14"/>
    <p:sldId id="274" r:id="rId15"/>
    <p:sldId id="309" r:id="rId16"/>
    <p:sldId id="313" r:id="rId17"/>
    <p:sldId id="310" r:id="rId18"/>
    <p:sldId id="311" r:id="rId19"/>
    <p:sldId id="312" r:id="rId20"/>
    <p:sldId id="314" r:id="rId21"/>
    <p:sldId id="318" r:id="rId22"/>
    <p:sldId id="315" r:id="rId23"/>
    <p:sldId id="316" r:id="rId24"/>
    <p:sldId id="317" r:id="rId25"/>
    <p:sldId id="319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VS" initials="A" lastIdx="1" clrIdx="0"/>
  <p:cmAuthor id="1" name="yamata" initials="y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3399"/>
    <a:srgbClr val="336699"/>
    <a:srgbClr val="008080"/>
    <a:srgbClr val="009999"/>
    <a:srgbClr val="FF9966"/>
    <a:srgbClr val="99FFFF"/>
    <a:srgbClr val="CCEC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91000" autoAdjust="0"/>
  </p:normalViewPr>
  <p:slideViewPr>
    <p:cSldViewPr>
      <p:cViewPr varScale="1">
        <p:scale>
          <a:sx n="68" d="100"/>
          <a:sy n="68" d="100"/>
        </p:scale>
        <p:origin x="-8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1-02-24T16:27:01.395" idx="1">
    <p:pos x="5386" y="67"/>
    <p:text>La logique induit le choix de la meilleure position : 
    -  Un conducteur sachant qu’il va sortir dans la première moitié de l’anneau doit maintenir son véhicule à droite, aussi bien au moment de pénétrer sur le rond point qu’une fois sur l’anneau.
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732BE-E7E9-4089-9B2B-CE7392DE7C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D681F54-23A5-4CD0-8901-F3CB621F2428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</dgm:spPr>
      <dgm:t>
        <a:bodyPr/>
        <a:lstStyle/>
        <a:p>
          <a:pPr algn="ctr" rtl="0"/>
          <a:r>
            <a:rPr kumimoji="1" lang="fr-FR" b="1" dirty="0" smtClean="0"/>
            <a:t>Sommaire</a:t>
          </a:r>
          <a:endParaRPr kumimoji="1" lang="fr-FR" b="1" dirty="0"/>
        </a:p>
      </dgm:t>
    </dgm:pt>
    <dgm:pt modelId="{1FED3337-2DF2-44EF-B606-B552BDA623AC}" type="parTrans" cxnId="{3AFF4E3B-4538-4995-91F7-235ADB919712}">
      <dgm:prSet/>
      <dgm:spPr/>
      <dgm:t>
        <a:bodyPr/>
        <a:lstStyle/>
        <a:p>
          <a:endParaRPr lang="fr-FR"/>
        </a:p>
      </dgm:t>
    </dgm:pt>
    <dgm:pt modelId="{A9D9405A-6900-4049-AC45-12EE35143737}" type="sibTrans" cxnId="{3AFF4E3B-4538-4995-91F7-235ADB919712}">
      <dgm:prSet/>
      <dgm:spPr/>
      <dgm:t>
        <a:bodyPr/>
        <a:lstStyle/>
        <a:p>
          <a:endParaRPr lang="fr-FR"/>
        </a:p>
      </dgm:t>
    </dgm:pt>
    <dgm:pt modelId="{BCBC17A0-5597-4039-AF59-A028C3B11127}" type="pres">
      <dgm:prSet presAssocID="{E8A732BE-E7E9-4089-9B2B-CE7392DE7C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EDDB7BC-3D41-47D0-A633-6A91B22E8805}" type="pres">
      <dgm:prSet presAssocID="{CD681F54-23A5-4CD0-8901-F3CB621F2428}" presName="parentText" presStyleLbl="node1" presStyleIdx="0" presStyleCnt="1" custLinFactNeighborX="-7087" custLinFactNeighborY="726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AFF4E3B-4538-4995-91F7-235ADB919712}" srcId="{E8A732BE-E7E9-4089-9B2B-CE7392DE7CDD}" destId="{CD681F54-23A5-4CD0-8901-F3CB621F2428}" srcOrd="0" destOrd="0" parTransId="{1FED3337-2DF2-44EF-B606-B552BDA623AC}" sibTransId="{A9D9405A-6900-4049-AC45-12EE35143737}"/>
    <dgm:cxn modelId="{546098E1-0543-4D72-9428-22E92594F45C}" type="presOf" srcId="{E8A732BE-E7E9-4089-9B2B-CE7392DE7CDD}" destId="{BCBC17A0-5597-4039-AF59-A028C3B11127}" srcOrd="0" destOrd="0" presId="urn:microsoft.com/office/officeart/2005/8/layout/vList2"/>
    <dgm:cxn modelId="{204D5D85-7CA7-4F9A-809E-BAD3CEC605CE}" type="presOf" srcId="{CD681F54-23A5-4CD0-8901-F3CB621F2428}" destId="{0EDDB7BC-3D41-47D0-A633-6A91B22E8805}" srcOrd="0" destOrd="0" presId="urn:microsoft.com/office/officeart/2005/8/layout/vList2"/>
    <dgm:cxn modelId="{07126A00-4F51-4AA1-8E8E-5866C3817C8C}" type="presParOf" srcId="{BCBC17A0-5597-4039-AF59-A028C3B11127}" destId="{0EDDB7BC-3D41-47D0-A633-6A91B22E88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6FBB7-C266-4D68-8FCD-6C62A949E677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9F0A414-9B44-4967-AAB6-F64A95DD771B}">
      <dgm:prSet custT="1"/>
      <dgm:spPr/>
      <dgm:t>
        <a:bodyPr/>
        <a:lstStyle/>
        <a:p>
          <a:pPr rtl="0"/>
          <a:r>
            <a:rPr kumimoji="1" lang="fr-FR" sz="2400" b="1" i="0" dirty="0" smtClean="0">
              <a:solidFill>
                <a:schemeClr val="bg2"/>
              </a:solidFill>
            </a:rPr>
            <a:t>Définition et méthodologies</a:t>
          </a:r>
          <a:endParaRPr kumimoji="1" lang="fr-FR" sz="2400" b="1" i="0" dirty="0">
            <a:solidFill>
              <a:schemeClr val="bg2"/>
            </a:solidFill>
          </a:endParaRPr>
        </a:p>
      </dgm:t>
    </dgm:pt>
    <dgm:pt modelId="{CF3E6AB7-F736-4280-8A25-B4DBD2FEC385}" type="parTrans" cxnId="{F089B2F9-9863-4299-8022-C562B3E8983E}">
      <dgm:prSet/>
      <dgm:spPr/>
      <dgm:t>
        <a:bodyPr/>
        <a:lstStyle/>
        <a:p>
          <a:endParaRPr lang="fr-FR"/>
        </a:p>
      </dgm:t>
    </dgm:pt>
    <dgm:pt modelId="{37514193-32F8-4A77-8420-8953B6957C3A}" type="sibTrans" cxnId="{F089B2F9-9863-4299-8022-C562B3E8983E}">
      <dgm:prSet/>
      <dgm:spPr/>
      <dgm:t>
        <a:bodyPr/>
        <a:lstStyle/>
        <a:p>
          <a:endParaRPr lang="fr-FR"/>
        </a:p>
      </dgm:t>
    </dgm:pt>
    <dgm:pt modelId="{AE1D7B1F-B2D6-4FDA-BE3E-6A85B5E7E8A6}">
      <dgm:prSet custT="1"/>
      <dgm:spPr/>
      <dgm:t>
        <a:bodyPr/>
        <a:lstStyle/>
        <a:p>
          <a:pPr rtl="0"/>
          <a:r>
            <a:rPr kumimoji="1" lang="fr-FR" sz="2400" b="1" i="0" dirty="0" smtClean="0">
              <a:solidFill>
                <a:schemeClr val="bg2"/>
              </a:solidFill>
            </a:rPr>
            <a:t>Difficultés de définition</a:t>
          </a:r>
          <a:endParaRPr kumimoji="1" lang="fr-FR" sz="2400" b="1" i="0" dirty="0">
            <a:solidFill>
              <a:schemeClr val="bg2"/>
            </a:solidFill>
          </a:endParaRPr>
        </a:p>
      </dgm:t>
    </dgm:pt>
    <dgm:pt modelId="{DFDB098A-B01C-40B3-A571-C60599D2FE03}" type="parTrans" cxnId="{12A7FE96-014A-4B82-9F02-421D71523A28}">
      <dgm:prSet/>
      <dgm:spPr/>
      <dgm:t>
        <a:bodyPr/>
        <a:lstStyle/>
        <a:p>
          <a:endParaRPr lang="fr-FR"/>
        </a:p>
      </dgm:t>
    </dgm:pt>
    <dgm:pt modelId="{09B0D8FA-8A45-4DAD-93FC-C671E3F4F764}" type="sibTrans" cxnId="{12A7FE96-014A-4B82-9F02-421D71523A28}">
      <dgm:prSet/>
      <dgm:spPr/>
      <dgm:t>
        <a:bodyPr/>
        <a:lstStyle/>
        <a:p>
          <a:endParaRPr lang="fr-FR"/>
        </a:p>
      </dgm:t>
    </dgm:pt>
    <dgm:pt modelId="{908EF7D6-08FD-4977-8B36-5BF8025A0221}">
      <dgm:prSet custT="1"/>
      <dgm:spPr/>
      <dgm:t>
        <a:bodyPr/>
        <a:lstStyle/>
        <a:p>
          <a:pPr rtl="0"/>
          <a:r>
            <a:rPr lang="fr-FR" sz="2400" b="1" dirty="0" smtClean="0">
              <a:solidFill>
                <a:schemeClr val="bg2"/>
              </a:solidFill>
            </a:rPr>
            <a:t> Choix d’étude des bases 2,3</a:t>
          </a:r>
          <a:endParaRPr lang="fr-FR" sz="2400" b="1" u="none" dirty="0">
            <a:solidFill>
              <a:schemeClr val="bg2"/>
            </a:solidFill>
          </a:endParaRPr>
        </a:p>
      </dgm:t>
    </dgm:pt>
    <dgm:pt modelId="{3EA905EF-6877-4BF7-8AFA-95B2AFCA27F5}" type="parTrans" cxnId="{E1317824-6247-4436-BD2B-E9541A4A1745}">
      <dgm:prSet/>
      <dgm:spPr/>
      <dgm:t>
        <a:bodyPr/>
        <a:lstStyle/>
        <a:p>
          <a:endParaRPr lang="fr-FR"/>
        </a:p>
      </dgm:t>
    </dgm:pt>
    <dgm:pt modelId="{F52EB4C3-47A9-459C-9C03-C7EDA079C10F}" type="sibTrans" cxnId="{E1317824-6247-4436-BD2B-E9541A4A1745}">
      <dgm:prSet/>
      <dgm:spPr/>
      <dgm:t>
        <a:bodyPr/>
        <a:lstStyle/>
        <a:p>
          <a:endParaRPr lang="fr-FR"/>
        </a:p>
      </dgm:t>
    </dgm:pt>
    <dgm:pt modelId="{FADEC0E5-7B13-4AEA-A68C-AC9AF18585AA}">
      <dgm:prSet custT="1"/>
      <dgm:spPr/>
      <dgm:t>
        <a:bodyPr/>
        <a:lstStyle/>
        <a:p>
          <a:pPr rtl="0"/>
          <a:r>
            <a:rPr lang="fr-FR" sz="2400" b="1" u="none" dirty="0" smtClean="0">
              <a:solidFill>
                <a:schemeClr val="bg2"/>
              </a:solidFill>
            </a:rPr>
            <a:t>Approfondissement des bases 3,2</a:t>
          </a:r>
          <a:endParaRPr kumimoji="1" lang="fr-FR" sz="2400" b="1" u="none" dirty="0">
            <a:solidFill>
              <a:schemeClr val="bg2"/>
            </a:solidFill>
          </a:endParaRPr>
        </a:p>
      </dgm:t>
    </dgm:pt>
    <dgm:pt modelId="{30A6EEE3-DA37-4AC8-BBD6-C9F0832F0D69}" type="parTrans" cxnId="{8461AC5A-C54C-4180-B2F1-48B36541F0FB}">
      <dgm:prSet/>
      <dgm:spPr/>
      <dgm:t>
        <a:bodyPr/>
        <a:lstStyle/>
        <a:p>
          <a:endParaRPr lang="fr-FR"/>
        </a:p>
      </dgm:t>
    </dgm:pt>
    <dgm:pt modelId="{ED2243FF-1457-42CE-9B7F-079A82033B60}" type="sibTrans" cxnId="{8461AC5A-C54C-4180-B2F1-48B36541F0FB}">
      <dgm:prSet/>
      <dgm:spPr/>
      <dgm:t>
        <a:bodyPr/>
        <a:lstStyle/>
        <a:p>
          <a:endParaRPr lang="fr-FR"/>
        </a:p>
      </dgm:t>
    </dgm:pt>
    <dgm:pt modelId="{DA219D95-9CE0-49E0-97FA-128E5C8F90E4}" type="pres">
      <dgm:prSet presAssocID="{FFF6FBB7-C266-4D68-8FCD-6C62A949E6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A67853D-58EC-4ED4-BF87-A22602AF1449}" type="pres">
      <dgm:prSet presAssocID="{59F0A414-9B44-4967-AAB6-F64A95DD771B}" presName="linNode" presStyleCnt="0"/>
      <dgm:spPr/>
    </dgm:pt>
    <dgm:pt modelId="{855B963D-4DC0-43D7-8CB1-06835E1FF58D}" type="pres">
      <dgm:prSet presAssocID="{59F0A414-9B44-4967-AAB6-F64A95DD771B}" presName="parentText" presStyleLbl="node1" presStyleIdx="0" presStyleCnt="4" custScaleX="15685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EEAA48-8D4C-426B-BDA1-44BFDB467EB3}" type="pres">
      <dgm:prSet presAssocID="{37514193-32F8-4A77-8420-8953B6957C3A}" presName="sp" presStyleCnt="0"/>
      <dgm:spPr/>
    </dgm:pt>
    <dgm:pt modelId="{D9247447-B514-4037-9DCD-C4040897BE73}" type="pres">
      <dgm:prSet presAssocID="{AE1D7B1F-B2D6-4FDA-BE3E-6A85B5E7E8A6}" presName="linNode" presStyleCnt="0"/>
      <dgm:spPr/>
    </dgm:pt>
    <dgm:pt modelId="{2EE302DE-CDC1-4D54-981E-32EC32BF5545}" type="pres">
      <dgm:prSet presAssocID="{AE1D7B1F-B2D6-4FDA-BE3E-6A85B5E7E8A6}" presName="parentText" presStyleLbl="node1" presStyleIdx="1" presStyleCnt="4" custScaleX="157005" custScaleY="1101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82312B-8754-4549-8045-C3B38A7EA583}" type="pres">
      <dgm:prSet presAssocID="{09B0D8FA-8A45-4DAD-93FC-C671E3F4F764}" presName="sp" presStyleCnt="0"/>
      <dgm:spPr/>
    </dgm:pt>
    <dgm:pt modelId="{2D152AC8-6E5F-4284-A09E-3E4ED959F9E6}" type="pres">
      <dgm:prSet presAssocID="{908EF7D6-08FD-4977-8B36-5BF8025A0221}" presName="linNode" presStyleCnt="0"/>
      <dgm:spPr/>
    </dgm:pt>
    <dgm:pt modelId="{A212BEE9-A461-45CB-B9F7-F55CE455CBBB}" type="pres">
      <dgm:prSet presAssocID="{908EF7D6-08FD-4977-8B36-5BF8025A0221}" presName="parentText" presStyleLbl="node1" presStyleIdx="2" presStyleCnt="4" custScaleX="1570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651F19-0586-443D-BDD9-CF4E1264CE10}" type="pres">
      <dgm:prSet presAssocID="{F52EB4C3-47A9-459C-9C03-C7EDA079C10F}" presName="sp" presStyleCnt="0"/>
      <dgm:spPr/>
    </dgm:pt>
    <dgm:pt modelId="{656F541B-5656-47E3-8790-8F7983692435}" type="pres">
      <dgm:prSet presAssocID="{FADEC0E5-7B13-4AEA-A68C-AC9AF18585AA}" presName="linNode" presStyleCnt="0"/>
      <dgm:spPr/>
    </dgm:pt>
    <dgm:pt modelId="{CD0A66BF-9BBC-401E-A5A9-39586818DB24}" type="pres">
      <dgm:prSet presAssocID="{FADEC0E5-7B13-4AEA-A68C-AC9AF18585AA}" presName="parentText" presStyleLbl="node1" presStyleIdx="3" presStyleCnt="4" custScaleX="1570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2A7FE96-014A-4B82-9F02-421D71523A28}" srcId="{FFF6FBB7-C266-4D68-8FCD-6C62A949E677}" destId="{AE1D7B1F-B2D6-4FDA-BE3E-6A85B5E7E8A6}" srcOrd="1" destOrd="0" parTransId="{DFDB098A-B01C-40B3-A571-C60599D2FE03}" sibTransId="{09B0D8FA-8A45-4DAD-93FC-C671E3F4F764}"/>
    <dgm:cxn modelId="{64ED65CE-6D50-4918-970B-4F453F447DE9}" type="presOf" srcId="{FADEC0E5-7B13-4AEA-A68C-AC9AF18585AA}" destId="{CD0A66BF-9BBC-401E-A5A9-39586818DB24}" srcOrd="0" destOrd="0" presId="urn:microsoft.com/office/officeart/2005/8/layout/vList5"/>
    <dgm:cxn modelId="{8461AC5A-C54C-4180-B2F1-48B36541F0FB}" srcId="{FFF6FBB7-C266-4D68-8FCD-6C62A949E677}" destId="{FADEC0E5-7B13-4AEA-A68C-AC9AF18585AA}" srcOrd="3" destOrd="0" parTransId="{30A6EEE3-DA37-4AC8-BBD6-C9F0832F0D69}" sibTransId="{ED2243FF-1457-42CE-9B7F-079A82033B60}"/>
    <dgm:cxn modelId="{F089B2F9-9863-4299-8022-C562B3E8983E}" srcId="{FFF6FBB7-C266-4D68-8FCD-6C62A949E677}" destId="{59F0A414-9B44-4967-AAB6-F64A95DD771B}" srcOrd="0" destOrd="0" parTransId="{CF3E6AB7-F736-4280-8A25-B4DBD2FEC385}" sibTransId="{37514193-32F8-4A77-8420-8953B6957C3A}"/>
    <dgm:cxn modelId="{E1317824-6247-4436-BD2B-E9541A4A1745}" srcId="{FFF6FBB7-C266-4D68-8FCD-6C62A949E677}" destId="{908EF7D6-08FD-4977-8B36-5BF8025A0221}" srcOrd="2" destOrd="0" parTransId="{3EA905EF-6877-4BF7-8AFA-95B2AFCA27F5}" sibTransId="{F52EB4C3-47A9-459C-9C03-C7EDA079C10F}"/>
    <dgm:cxn modelId="{63A9541D-7529-4D78-91D4-BAFE2E9D8C60}" type="presOf" srcId="{AE1D7B1F-B2D6-4FDA-BE3E-6A85B5E7E8A6}" destId="{2EE302DE-CDC1-4D54-981E-32EC32BF5545}" srcOrd="0" destOrd="0" presId="urn:microsoft.com/office/officeart/2005/8/layout/vList5"/>
    <dgm:cxn modelId="{2F5D7657-B102-4319-81C7-8B3D440B00AB}" type="presOf" srcId="{FFF6FBB7-C266-4D68-8FCD-6C62A949E677}" destId="{DA219D95-9CE0-49E0-97FA-128E5C8F90E4}" srcOrd="0" destOrd="0" presId="urn:microsoft.com/office/officeart/2005/8/layout/vList5"/>
    <dgm:cxn modelId="{42EDDABA-B05A-446C-9CD2-D0A20462D074}" type="presOf" srcId="{908EF7D6-08FD-4977-8B36-5BF8025A0221}" destId="{A212BEE9-A461-45CB-B9F7-F55CE455CBBB}" srcOrd="0" destOrd="0" presId="urn:microsoft.com/office/officeart/2005/8/layout/vList5"/>
    <dgm:cxn modelId="{7763944A-26BB-4155-B267-98ABB26C5DFA}" type="presOf" srcId="{59F0A414-9B44-4967-AAB6-F64A95DD771B}" destId="{855B963D-4DC0-43D7-8CB1-06835E1FF58D}" srcOrd="0" destOrd="0" presId="urn:microsoft.com/office/officeart/2005/8/layout/vList5"/>
    <dgm:cxn modelId="{69984D5B-BD6E-4C3B-86DF-0691FA9E2A76}" type="presParOf" srcId="{DA219D95-9CE0-49E0-97FA-128E5C8F90E4}" destId="{7A67853D-58EC-4ED4-BF87-A22602AF1449}" srcOrd="0" destOrd="0" presId="urn:microsoft.com/office/officeart/2005/8/layout/vList5"/>
    <dgm:cxn modelId="{A0173F4E-9C2F-4BC9-8B95-F8D0C6433753}" type="presParOf" srcId="{7A67853D-58EC-4ED4-BF87-A22602AF1449}" destId="{855B963D-4DC0-43D7-8CB1-06835E1FF58D}" srcOrd="0" destOrd="0" presId="urn:microsoft.com/office/officeart/2005/8/layout/vList5"/>
    <dgm:cxn modelId="{802AD61D-879F-423E-BBE7-B24003BF92F1}" type="presParOf" srcId="{DA219D95-9CE0-49E0-97FA-128E5C8F90E4}" destId="{C1EEAA48-8D4C-426B-BDA1-44BFDB467EB3}" srcOrd="1" destOrd="0" presId="urn:microsoft.com/office/officeart/2005/8/layout/vList5"/>
    <dgm:cxn modelId="{E50132F0-3848-419E-B186-9C08A77FA6C0}" type="presParOf" srcId="{DA219D95-9CE0-49E0-97FA-128E5C8F90E4}" destId="{D9247447-B514-4037-9DCD-C4040897BE73}" srcOrd="2" destOrd="0" presId="urn:microsoft.com/office/officeart/2005/8/layout/vList5"/>
    <dgm:cxn modelId="{27014755-332D-4989-9290-44E2396FB5A9}" type="presParOf" srcId="{D9247447-B514-4037-9DCD-C4040897BE73}" destId="{2EE302DE-CDC1-4D54-981E-32EC32BF5545}" srcOrd="0" destOrd="0" presId="urn:microsoft.com/office/officeart/2005/8/layout/vList5"/>
    <dgm:cxn modelId="{BD5F86EC-9C1C-48A1-B6B5-D418EF4B7A16}" type="presParOf" srcId="{DA219D95-9CE0-49E0-97FA-128E5C8F90E4}" destId="{2F82312B-8754-4549-8045-C3B38A7EA583}" srcOrd="3" destOrd="0" presId="urn:microsoft.com/office/officeart/2005/8/layout/vList5"/>
    <dgm:cxn modelId="{726A8AC8-F63C-4117-9A4F-5E2CB01923D8}" type="presParOf" srcId="{DA219D95-9CE0-49E0-97FA-128E5C8F90E4}" destId="{2D152AC8-6E5F-4284-A09E-3E4ED959F9E6}" srcOrd="4" destOrd="0" presId="urn:microsoft.com/office/officeart/2005/8/layout/vList5"/>
    <dgm:cxn modelId="{A89C1AEA-B550-4A86-AB05-66E28ABA5E5C}" type="presParOf" srcId="{2D152AC8-6E5F-4284-A09E-3E4ED959F9E6}" destId="{A212BEE9-A461-45CB-B9F7-F55CE455CBBB}" srcOrd="0" destOrd="0" presId="urn:microsoft.com/office/officeart/2005/8/layout/vList5"/>
    <dgm:cxn modelId="{2E3AACE5-4257-46C6-B8D4-E4972C27F903}" type="presParOf" srcId="{DA219D95-9CE0-49E0-97FA-128E5C8F90E4}" destId="{37651F19-0586-443D-BDD9-CF4E1264CE10}" srcOrd="5" destOrd="0" presId="urn:microsoft.com/office/officeart/2005/8/layout/vList5"/>
    <dgm:cxn modelId="{6E239448-F102-455A-902E-EAB290D74059}" type="presParOf" srcId="{DA219D95-9CE0-49E0-97FA-128E5C8F90E4}" destId="{656F541B-5656-47E3-8790-8F7983692435}" srcOrd="6" destOrd="0" presId="urn:microsoft.com/office/officeart/2005/8/layout/vList5"/>
    <dgm:cxn modelId="{B2D53F3E-FEB6-4C93-BC90-A54EEE0CE29C}" type="presParOf" srcId="{656F541B-5656-47E3-8790-8F7983692435}" destId="{CD0A66BF-9BBC-401E-A5A9-39586818DB2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285534-B6F6-4A3B-99DE-82866D7C2FEF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65E933-B61A-4014-A75F-DCD2EDCC9147}">
      <dgm:prSet/>
      <dgm:spPr/>
      <dgm:t>
        <a:bodyPr/>
        <a:lstStyle/>
        <a:p>
          <a:pPr algn="ctr" rtl="0"/>
          <a:r>
            <a:rPr kumimoji="1" lang="fr-FR" b="1" i="1" dirty="0" smtClean="0">
              <a:solidFill>
                <a:schemeClr val="bg2"/>
              </a:solidFill>
            </a:rPr>
            <a:t>Choix de la suite </a:t>
          </a:r>
          <a:r>
            <a:rPr kumimoji="1" lang="fr-FR" b="1" i="1" dirty="0" smtClean="0"/>
            <a:t/>
          </a:r>
          <a:br>
            <a:rPr kumimoji="1" lang="fr-FR" b="1" i="1" dirty="0" smtClean="0"/>
          </a:br>
          <a:endParaRPr kumimoji="1" lang="fr-FR" b="1" dirty="0"/>
        </a:p>
      </dgm:t>
    </dgm:pt>
    <dgm:pt modelId="{93BE344D-0F9D-40E3-B4B6-5F878080564B}" type="parTrans" cxnId="{37F250CC-975D-406F-B9D2-1C2587E784E7}">
      <dgm:prSet/>
      <dgm:spPr/>
      <dgm:t>
        <a:bodyPr/>
        <a:lstStyle/>
        <a:p>
          <a:endParaRPr lang="fr-FR"/>
        </a:p>
      </dgm:t>
    </dgm:pt>
    <dgm:pt modelId="{24A99DCB-ABD8-40BE-8D19-0FFECF095288}" type="sibTrans" cxnId="{37F250CC-975D-406F-B9D2-1C2587E784E7}">
      <dgm:prSet/>
      <dgm:spPr/>
      <dgm:t>
        <a:bodyPr/>
        <a:lstStyle/>
        <a:p>
          <a:endParaRPr lang="fr-FR"/>
        </a:p>
      </dgm:t>
    </dgm:pt>
    <dgm:pt modelId="{A0620B22-A516-423E-8F6C-3AC6C0975830}" type="pres">
      <dgm:prSet presAssocID="{EB285534-B6F6-4A3B-99DE-82866D7C2F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F4C5D74-0781-499B-96CE-5322F87564C2}" type="pres">
      <dgm:prSet presAssocID="{4765E933-B61A-4014-A75F-DCD2EDCC9147}" presName="parentText" presStyleLbl="node1" presStyleIdx="0" presStyleCnt="1" custLinFactNeighborY="-86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2B32E72-2782-452B-8A7B-E2CF77BE33B5}" type="presOf" srcId="{4765E933-B61A-4014-A75F-DCD2EDCC9147}" destId="{DF4C5D74-0781-499B-96CE-5322F87564C2}" srcOrd="0" destOrd="0" presId="urn:microsoft.com/office/officeart/2005/8/layout/vList2"/>
    <dgm:cxn modelId="{03C8EBB8-60B0-4D17-A007-A44556DBB9CC}" type="presOf" srcId="{EB285534-B6F6-4A3B-99DE-82866D7C2FEF}" destId="{A0620B22-A516-423E-8F6C-3AC6C0975830}" srcOrd="0" destOrd="0" presId="urn:microsoft.com/office/officeart/2005/8/layout/vList2"/>
    <dgm:cxn modelId="{37F250CC-975D-406F-B9D2-1C2587E784E7}" srcId="{EB285534-B6F6-4A3B-99DE-82866D7C2FEF}" destId="{4765E933-B61A-4014-A75F-DCD2EDCC9147}" srcOrd="0" destOrd="0" parTransId="{93BE344D-0F9D-40E3-B4B6-5F878080564B}" sibTransId="{24A99DCB-ABD8-40BE-8D19-0FFECF095288}"/>
    <dgm:cxn modelId="{5BBD27EC-1454-4D1E-A94B-E6B3A97A0B84}" type="presParOf" srcId="{A0620B22-A516-423E-8F6C-3AC6C0975830}" destId="{DF4C5D74-0781-499B-96CE-5322F87564C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A732BE-E7E9-4089-9B2B-CE7392DE7C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D681F54-23A5-4CD0-8901-F3CB621F242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algn="ctr" rtl="0"/>
          <a:r>
            <a:rPr lang="fr-FR" b="1" i="1" u="sng" dirty="0" smtClean="0"/>
            <a:t>Méthode de travail   </a:t>
          </a:r>
          <a:endParaRPr kumimoji="1" lang="fr-FR" b="1" dirty="0"/>
        </a:p>
      </dgm:t>
    </dgm:pt>
    <dgm:pt modelId="{1FED3337-2DF2-44EF-B606-B552BDA623AC}" type="parTrans" cxnId="{3AFF4E3B-4538-4995-91F7-235ADB919712}">
      <dgm:prSet/>
      <dgm:spPr/>
      <dgm:t>
        <a:bodyPr/>
        <a:lstStyle/>
        <a:p>
          <a:endParaRPr lang="fr-FR"/>
        </a:p>
      </dgm:t>
    </dgm:pt>
    <dgm:pt modelId="{A9D9405A-6900-4049-AC45-12EE35143737}" type="sibTrans" cxnId="{3AFF4E3B-4538-4995-91F7-235ADB919712}">
      <dgm:prSet/>
      <dgm:spPr/>
      <dgm:t>
        <a:bodyPr/>
        <a:lstStyle/>
        <a:p>
          <a:endParaRPr lang="fr-FR"/>
        </a:p>
      </dgm:t>
    </dgm:pt>
    <dgm:pt modelId="{BCBC17A0-5597-4039-AF59-A028C3B11127}" type="pres">
      <dgm:prSet presAssocID="{E8A732BE-E7E9-4089-9B2B-CE7392DE7C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EDDB7BC-3D41-47D0-A633-6A91B22E8805}" type="pres">
      <dgm:prSet presAssocID="{CD681F54-23A5-4CD0-8901-F3CB621F2428}" presName="parentText" presStyleLbl="node1" presStyleIdx="0" presStyleCnt="1" custLinFactNeighborX="15356" custLinFactNeighborY="-430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AFF4E3B-4538-4995-91F7-235ADB919712}" srcId="{E8A732BE-E7E9-4089-9B2B-CE7392DE7CDD}" destId="{CD681F54-23A5-4CD0-8901-F3CB621F2428}" srcOrd="0" destOrd="0" parTransId="{1FED3337-2DF2-44EF-B606-B552BDA623AC}" sibTransId="{A9D9405A-6900-4049-AC45-12EE35143737}"/>
    <dgm:cxn modelId="{EA34CF86-7627-4E16-9A47-6D4C1E6D2E51}" type="presOf" srcId="{E8A732BE-E7E9-4089-9B2B-CE7392DE7CDD}" destId="{BCBC17A0-5597-4039-AF59-A028C3B11127}" srcOrd="0" destOrd="0" presId="urn:microsoft.com/office/officeart/2005/8/layout/vList2"/>
    <dgm:cxn modelId="{B9577694-D66D-4AED-9D30-325FB331A117}" type="presOf" srcId="{CD681F54-23A5-4CD0-8901-F3CB621F2428}" destId="{0EDDB7BC-3D41-47D0-A633-6A91B22E8805}" srcOrd="0" destOrd="0" presId="urn:microsoft.com/office/officeart/2005/8/layout/vList2"/>
    <dgm:cxn modelId="{1DC16D13-4DF0-4CF8-9AF5-3A40A4E27A9D}" type="presParOf" srcId="{BCBC17A0-5597-4039-AF59-A028C3B11127}" destId="{0EDDB7BC-3D41-47D0-A633-6A91B22E88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55EC88-D238-4B73-A43F-B0581A29E44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C7867E9-2E97-4936-A078-3653981EF195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fr-FR" sz="2400" b="1" u="sng" dirty="0" smtClean="0">
              <a:solidFill>
                <a:schemeClr val="bg2"/>
              </a:solidFill>
            </a:rPr>
            <a:t>Difficultés à étudier la base 10</a:t>
          </a:r>
          <a:endParaRPr lang="fr-FR" sz="2400" dirty="0">
            <a:solidFill>
              <a:schemeClr val="bg2"/>
            </a:solidFill>
          </a:endParaRPr>
        </a:p>
      </dgm:t>
    </dgm:pt>
    <dgm:pt modelId="{5AA2D61C-9297-4579-BCAD-DAD1BD407D09}" type="parTrans" cxnId="{1A935B16-8C19-47A2-975C-A056F2CAB591}">
      <dgm:prSet/>
      <dgm:spPr/>
      <dgm:t>
        <a:bodyPr/>
        <a:lstStyle/>
        <a:p>
          <a:endParaRPr lang="fr-FR"/>
        </a:p>
      </dgm:t>
    </dgm:pt>
    <dgm:pt modelId="{FCC12FA6-F0B9-438B-85DB-CDBAE32521AA}" type="sibTrans" cxnId="{1A935B16-8C19-47A2-975C-A056F2CAB591}">
      <dgm:prSet/>
      <dgm:spPr/>
      <dgm:t>
        <a:bodyPr/>
        <a:lstStyle/>
        <a:p>
          <a:endParaRPr lang="fr-FR"/>
        </a:p>
      </dgm:t>
    </dgm:pt>
    <dgm:pt modelId="{7EA940F8-F48E-4E04-B5BD-0FBEE149724A}" type="pres">
      <dgm:prSet presAssocID="{7155EC88-D238-4B73-A43F-B0581A29E4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909F7FB-E652-4567-AF5E-41FC26081027}" type="pres">
      <dgm:prSet presAssocID="{EC7867E9-2E97-4936-A078-3653981EF195}" presName="boxAndChildren" presStyleCnt="0"/>
      <dgm:spPr/>
    </dgm:pt>
    <dgm:pt modelId="{AF7CA631-EB68-4FAE-84EF-39C658058A1A}" type="pres">
      <dgm:prSet presAssocID="{EC7867E9-2E97-4936-A078-3653981EF195}" presName="parentTextBox" presStyleLbl="node1" presStyleIdx="0" presStyleCnt="1"/>
      <dgm:spPr/>
      <dgm:t>
        <a:bodyPr/>
        <a:lstStyle/>
        <a:p>
          <a:endParaRPr lang="fr-FR"/>
        </a:p>
      </dgm:t>
    </dgm:pt>
  </dgm:ptLst>
  <dgm:cxnLst>
    <dgm:cxn modelId="{BEC06BB4-2217-4DEE-B3A1-D6AA149ED266}" type="presOf" srcId="{EC7867E9-2E97-4936-A078-3653981EF195}" destId="{AF7CA631-EB68-4FAE-84EF-39C658058A1A}" srcOrd="0" destOrd="0" presId="urn:microsoft.com/office/officeart/2005/8/layout/process4"/>
    <dgm:cxn modelId="{1A935B16-8C19-47A2-975C-A056F2CAB591}" srcId="{7155EC88-D238-4B73-A43F-B0581A29E442}" destId="{EC7867E9-2E97-4936-A078-3653981EF195}" srcOrd="0" destOrd="0" parTransId="{5AA2D61C-9297-4579-BCAD-DAD1BD407D09}" sibTransId="{FCC12FA6-F0B9-438B-85DB-CDBAE32521AA}"/>
    <dgm:cxn modelId="{C0E46407-59CD-4B82-896A-F5B8EDCE67E1}" type="presOf" srcId="{7155EC88-D238-4B73-A43F-B0581A29E442}" destId="{7EA940F8-F48E-4E04-B5BD-0FBEE149724A}" srcOrd="0" destOrd="0" presId="urn:microsoft.com/office/officeart/2005/8/layout/process4"/>
    <dgm:cxn modelId="{B39C6A12-1F79-479B-972F-49E32B50D409}" type="presParOf" srcId="{7EA940F8-F48E-4E04-B5BD-0FBEE149724A}" destId="{F909F7FB-E652-4567-AF5E-41FC26081027}" srcOrd="0" destOrd="0" presId="urn:microsoft.com/office/officeart/2005/8/layout/process4"/>
    <dgm:cxn modelId="{DFC913F3-50C5-4B1C-BE27-36802B9AE8DC}" type="presParOf" srcId="{F909F7FB-E652-4567-AF5E-41FC26081027}" destId="{AF7CA631-EB68-4FAE-84EF-39C658058A1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DDB7BC-3D41-47D0-A633-6A91B22E8805}">
      <dsp:nvSpPr>
        <dsp:cNvPr id="0" name=""/>
        <dsp:cNvSpPr/>
      </dsp:nvSpPr>
      <dsp:spPr>
        <a:xfrm>
          <a:off x="0" y="21696"/>
          <a:ext cx="6096000" cy="842400"/>
        </a:xfrm>
        <a:prstGeom prst="roundRect">
          <a:avLst/>
        </a:prstGeom>
        <a:solidFill>
          <a:schemeClr val="accent1">
            <a:lumMod val="50000"/>
          </a:schemeClr>
        </a:soli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fr-FR" sz="3600" b="1" kern="1200" dirty="0" smtClean="0"/>
            <a:t>Sommaire</a:t>
          </a:r>
          <a:endParaRPr kumimoji="1" lang="fr-FR" sz="3600" b="1" kern="1200" dirty="0"/>
        </a:p>
      </dsp:txBody>
      <dsp:txXfrm>
        <a:off x="0" y="21696"/>
        <a:ext cx="6096000" cy="842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5B963D-4DC0-43D7-8CB1-06835E1FF58D}">
      <dsp:nvSpPr>
        <dsp:cNvPr id="0" name=""/>
        <dsp:cNvSpPr/>
      </dsp:nvSpPr>
      <dsp:spPr>
        <a:xfrm>
          <a:off x="1800197" y="1427"/>
          <a:ext cx="4675963" cy="1202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fr-FR" sz="2400" b="1" i="0" kern="1200" dirty="0" smtClean="0">
              <a:solidFill>
                <a:schemeClr val="bg2"/>
              </a:solidFill>
            </a:rPr>
            <a:t>Définition et méthodologies</a:t>
          </a:r>
          <a:endParaRPr kumimoji="1" lang="fr-FR" sz="2400" b="1" i="0" kern="1200" dirty="0">
            <a:solidFill>
              <a:schemeClr val="bg2"/>
            </a:solidFill>
          </a:endParaRPr>
        </a:p>
      </dsp:txBody>
      <dsp:txXfrm>
        <a:off x="1800197" y="1427"/>
        <a:ext cx="4675963" cy="1202002"/>
      </dsp:txXfrm>
    </dsp:sp>
    <dsp:sp modelId="{2EE302DE-CDC1-4D54-981E-32EC32BF5545}">
      <dsp:nvSpPr>
        <dsp:cNvPr id="0" name=""/>
        <dsp:cNvSpPr/>
      </dsp:nvSpPr>
      <dsp:spPr>
        <a:xfrm>
          <a:off x="1800197" y="1263530"/>
          <a:ext cx="4675954" cy="1323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fr-FR" sz="2400" b="1" i="0" kern="1200" dirty="0" smtClean="0">
              <a:solidFill>
                <a:schemeClr val="bg2"/>
              </a:solidFill>
            </a:rPr>
            <a:t>Difficultés de définition</a:t>
          </a:r>
          <a:endParaRPr kumimoji="1" lang="fr-FR" sz="2400" b="1" i="0" kern="1200" dirty="0">
            <a:solidFill>
              <a:schemeClr val="bg2"/>
            </a:solidFill>
          </a:endParaRPr>
        </a:p>
      </dsp:txBody>
      <dsp:txXfrm>
        <a:off x="1800197" y="1263530"/>
        <a:ext cx="4675954" cy="1323404"/>
      </dsp:txXfrm>
    </dsp:sp>
    <dsp:sp modelId="{A212BEE9-A461-45CB-B9F7-F55CE455CBBB}">
      <dsp:nvSpPr>
        <dsp:cNvPr id="0" name=""/>
        <dsp:cNvSpPr/>
      </dsp:nvSpPr>
      <dsp:spPr>
        <a:xfrm>
          <a:off x="1800197" y="2647035"/>
          <a:ext cx="4680525" cy="1202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bg2"/>
              </a:solidFill>
            </a:rPr>
            <a:t> Choix d’étude des bases 2,3</a:t>
          </a:r>
          <a:endParaRPr lang="fr-FR" sz="2400" b="1" u="none" kern="1200" dirty="0">
            <a:solidFill>
              <a:schemeClr val="bg2"/>
            </a:solidFill>
          </a:endParaRPr>
        </a:p>
      </dsp:txBody>
      <dsp:txXfrm>
        <a:off x="1800197" y="2647035"/>
        <a:ext cx="4680525" cy="1202002"/>
      </dsp:txXfrm>
    </dsp:sp>
    <dsp:sp modelId="{CD0A66BF-9BBC-401E-A5A9-39586818DB24}">
      <dsp:nvSpPr>
        <dsp:cNvPr id="0" name=""/>
        <dsp:cNvSpPr/>
      </dsp:nvSpPr>
      <dsp:spPr>
        <a:xfrm>
          <a:off x="1800197" y="3909138"/>
          <a:ext cx="4680525" cy="12020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u="none" kern="1200" dirty="0" smtClean="0">
              <a:solidFill>
                <a:schemeClr val="bg2"/>
              </a:solidFill>
            </a:rPr>
            <a:t>Approfondissement des bases 3,2</a:t>
          </a:r>
          <a:endParaRPr kumimoji="1" lang="fr-FR" sz="2400" b="1" u="none" kern="1200" dirty="0">
            <a:solidFill>
              <a:schemeClr val="bg2"/>
            </a:solidFill>
          </a:endParaRPr>
        </a:p>
      </dsp:txBody>
      <dsp:txXfrm>
        <a:off x="1800197" y="3909138"/>
        <a:ext cx="4680525" cy="12020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4C5D74-0781-499B-96CE-5322F87564C2}">
      <dsp:nvSpPr>
        <dsp:cNvPr id="0" name=""/>
        <dsp:cNvSpPr/>
      </dsp:nvSpPr>
      <dsp:spPr>
        <a:xfrm>
          <a:off x="0" y="0"/>
          <a:ext cx="6912768" cy="12741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fr-FR" sz="3300" b="1" i="1" kern="1200" dirty="0" smtClean="0">
              <a:solidFill>
                <a:schemeClr val="bg2"/>
              </a:solidFill>
            </a:rPr>
            <a:t>Choix de la suite </a:t>
          </a:r>
          <a:r>
            <a:rPr kumimoji="1" lang="fr-FR" sz="3300" b="1" i="1" kern="1200" dirty="0" smtClean="0"/>
            <a:t/>
          </a:r>
          <a:br>
            <a:rPr kumimoji="1" lang="fr-FR" sz="3300" b="1" i="1" kern="1200" dirty="0" smtClean="0"/>
          </a:br>
          <a:endParaRPr kumimoji="1" lang="fr-FR" sz="3300" b="1" kern="1200" dirty="0"/>
        </a:p>
      </dsp:txBody>
      <dsp:txXfrm>
        <a:off x="0" y="0"/>
        <a:ext cx="6912768" cy="1274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DDB7BC-3D41-47D0-A633-6A91B22E8805}">
      <dsp:nvSpPr>
        <dsp:cNvPr id="0" name=""/>
        <dsp:cNvSpPr/>
      </dsp:nvSpPr>
      <dsp:spPr>
        <a:xfrm>
          <a:off x="0" y="0"/>
          <a:ext cx="6096000" cy="842400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b="1" i="1" u="sng" kern="1200" dirty="0" smtClean="0"/>
            <a:t>Méthode de travail   </a:t>
          </a:r>
          <a:endParaRPr kumimoji="1" lang="fr-FR" sz="3600" b="1" kern="1200" dirty="0"/>
        </a:p>
      </dsp:txBody>
      <dsp:txXfrm>
        <a:off x="0" y="0"/>
        <a:ext cx="6096000" cy="842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7CA631-EB68-4FAE-84EF-39C658058A1A}">
      <dsp:nvSpPr>
        <dsp:cNvPr id="0" name=""/>
        <dsp:cNvSpPr/>
      </dsp:nvSpPr>
      <dsp:spPr>
        <a:xfrm>
          <a:off x="0" y="0"/>
          <a:ext cx="7128792" cy="1296144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u="sng" kern="1200" dirty="0" smtClean="0">
              <a:solidFill>
                <a:schemeClr val="bg2"/>
              </a:solidFill>
            </a:rPr>
            <a:t>Difficultés à étudier la base 10</a:t>
          </a:r>
          <a:endParaRPr lang="fr-FR" sz="2400" kern="1200" dirty="0">
            <a:solidFill>
              <a:schemeClr val="bg2"/>
            </a:solidFill>
          </a:endParaRPr>
        </a:p>
      </dsp:txBody>
      <dsp:txXfrm>
        <a:off x="0" y="0"/>
        <a:ext cx="7128792" cy="129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Présentation du projet 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38CA-6011-4CBF-ADB3-3527BAD55DD5}" type="datetime1">
              <a:rPr lang="fr-FR" smtClean="0"/>
              <a:pPr/>
              <a:t>18/05/2011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FF63-7076-4AB2-A6B6-9503B64F16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fr-FR" smtClean="0"/>
              <a:t>Présentation du projet </a:t>
            </a: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5B2ED7F-B92B-44B7-9DF4-3384A1D02150}" type="datetime1">
              <a:rPr lang="fr-FR" smtClean="0"/>
              <a:pPr/>
              <a:t>18/05/2011</a:t>
            </a:fld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C31AA8C-EA34-4B7C-93D1-FFBB1E98EB5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684821-E311-4017-A600-815AEFE96C9E}" type="datetime1">
              <a:rPr lang="fr-FR" smtClean="0"/>
              <a:pPr/>
              <a:t>18/05/2011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1AA8C-EA34-4B7C-93D1-FFBB1E98EB5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5B2ED7F-B92B-44B7-9DF4-3384A1D02150}" type="datetime1">
              <a:rPr lang="fr-FR" smtClean="0"/>
              <a:pPr/>
              <a:t>18/05/2011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A8C-EA34-4B7C-93D1-FFBB1E98EB5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1500188" y="1708150"/>
            <a:ext cx="7646987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590800" y="685800"/>
            <a:ext cx="6248400" cy="1143000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3080" name="Rectangle 8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6705600" y="6324600"/>
            <a:ext cx="15303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fr-FR" sz="1200">
                <a:solidFill>
                  <a:schemeClr val="folHlink"/>
                </a:solidFill>
                <a:latin typeface="Arial" charset="0"/>
                <a:hlinkClick r:id="" action="ppaction://hlinkshowjump?jump=firstslide"/>
              </a:rPr>
              <a:t>Passer à la première page</a:t>
            </a:r>
          </a:p>
        </p:txBody>
      </p:sp>
      <p:sp>
        <p:nvSpPr>
          <p:cNvPr id="3081" name="AutoShape 9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502650" y="6554788"/>
            <a:ext cx="193675" cy="227012"/>
          </a:xfrm>
          <a:prstGeom prst="leftArrow">
            <a:avLst>
              <a:gd name="adj1" fmla="val 50000"/>
              <a:gd name="adj2" fmla="val 63796"/>
            </a:avLst>
          </a:prstGeom>
          <a:solidFill>
            <a:schemeClr val="bg1"/>
          </a:solidFill>
          <a:ln w="12700" cap="sq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82" name="AutoShap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31250" y="6556375"/>
            <a:ext cx="193675" cy="227013"/>
          </a:xfrm>
          <a:prstGeom prst="rightArrow">
            <a:avLst>
              <a:gd name="adj1" fmla="val 50000"/>
              <a:gd name="adj2" fmla="val 63806"/>
            </a:avLst>
          </a:prstGeom>
          <a:solidFill>
            <a:schemeClr val="bg1"/>
          </a:solidFill>
          <a:ln w="12700" cap="sq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kumimoji="0" lang="fr-FR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152400" y="54864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152400" y="5791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014D9F-1FCC-4C92-9CC7-D7062E8C1CA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F8258-65D4-4EB5-911F-D8F1408529A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23DC7-19E5-4473-AAF7-1FEE30C4482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B3213-9E61-4845-9D67-C664C163C14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B338C-351A-4364-8F50-FBC05F283BA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26504-43DE-484E-8F03-B343DFDC69C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C3D84-143D-4F0E-BB03-009FDC61004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4CDE5-AE3E-49EF-95FE-8894C98C307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1A706-8F67-48F9-AD81-843EF24F76D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56FD2-C306-4D45-A2B6-C22B05FCF86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E73C0-37D0-4D2F-9264-EBBB648EFAA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1" name="Rectangle 7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6705600" y="6324600"/>
            <a:ext cx="15303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fr-FR" sz="1200">
                <a:solidFill>
                  <a:schemeClr val="folHlink"/>
                </a:solidFill>
                <a:latin typeface="Arial" charset="0"/>
                <a:hlinkClick r:id="" action="ppaction://hlinkshowjump?jump=firstslide"/>
              </a:rPr>
              <a:t>Passer à la première page</a:t>
            </a:r>
          </a:p>
        </p:txBody>
      </p:sp>
      <p:sp>
        <p:nvSpPr>
          <p:cNvPr id="1032" name="AutoShape 8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502650" y="6554788"/>
            <a:ext cx="193675" cy="227012"/>
          </a:xfrm>
          <a:prstGeom prst="leftArrow">
            <a:avLst>
              <a:gd name="adj1" fmla="val 50000"/>
              <a:gd name="adj2" fmla="val 63796"/>
            </a:avLst>
          </a:prstGeom>
          <a:solidFill>
            <a:schemeClr val="bg1"/>
          </a:solidFill>
          <a:ln w="12700" cap="sq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3" name="AutoShape 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31250" y="6556375"/>
            <a:ext cx="193675" cy="227013"/>
          </a:xfrm>
          <a:prstGeom prst="rightArrow">
            <a:avLst>
              <a:gd name="adj1" fmla="val 50000"/>
              <a:gd name="adj2" fmla="val 63806"/>
            </a:avLst>
          </a:prstGeom>
          <a:solidFill>
            <a:schemeClr val="bg1"/>
          </a:solidFill>
          <a:ln w="12700" cap="sq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5562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58674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E19A045F-0107-4D39-91C0-78F2138EC43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67544" y="0"/>
            <a:ext cx="8475712" cy="1143000"/>
          </a:xfrm>
          <a:noFill/>
          <a:ln/>
        </p:spPr>
        <p:txBody>
          <a:bodyPr/>
          <a:lstStyle/>
          <a:p>
            <a:r>
              <a:rPr lang="fr-FR" sz="2800" dirty="0" smtClean="0"/>
              <a:t>                           Université </a:t>
            </a:r>
            <a:r>
              <a:rPr lang="fr-FR" sz="2800" dirty="0" smtClean="0"/>
              <a:t>de la méditerranée </a:t>
            </a:r>
            <a:endParaRPr lang="fr-FR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0" y="1772816"/>
            <a:ext cx="9144000" cy="208823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sz="1800" b="1" dirty="0" smtClean="0">
                <a:solidFill>
                  <a:schemeClr val="bg2"/>
                </a:solidFill>
              </a:rPr>
              <a:t>Licence </a:t>
            </a:r>
            <a:r>
              <a:rPr lang="fr-FR" sz="1800" b="1" dirty="0" smtClean="0">
                <a:solidFill>
                  <a:schemeClr val="bg2"/>
                </a:solidFill>
              </a:rPr>
              <a:t>informatiques mathématiques</a:t>
            </a:r>
          </a:p>
          <a:p>
            <a:pPr algn="ctr"/>
            <a:r>
              <a:rPr lang="fr-FR" sz="1800" b="1" dirty="0" smtClean="0">
                <a:solidFill>
                  <a:schemeClr val="bg2"/>
                </a:solidFill>
              </a:rPr>
              <a:t>Parcours mathématiques</a:t>
            </a:r>
            <a:endParaRPr lang="fr-FR" sz="1800" b="1" dirty="0" smtClean="0">
              <a:solidFill>
                <a:schemeClr val="bg2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Rapport de recherche »maths en jeans1 »  </a:t>
            </a:r>
            <a:endParaRPr lang="fr-FR" dirty="0" smtClean="0"/>
          </a:p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                   Suites symboliques</a:t>
            </a:r>
            <a:endParaRPr lang="fr-FR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 smtClean="0"/>
          </a:p>
          <a:p>
            <a:pPr hangingPunct="0"/>
            <a:r>
              <a:rPr lang="en-US" b="1" i="1" dirty="0" smtClean="0"/>
              <a:t>					</a:t>
            </a:r>
            <a:endParaRPr lang="fr-FR" sz="1600" b="1" dirty="0" smtClean="0">
              <a:solidFill>
                <a:schemeClr val="bg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014D9F-1FCC-4C92-9CC7-D7062E8C1CAF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Rectangle 6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5536" y="3861048"/>
            <a:ext cx="846043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chemeClr val="bg2"/>
                </a:solidFill>
              </a:rPr>
              <a:t>Présenté par :</a:t>
            </a:r>
          </a:p>
          <a:p>
            <a:r>
              <a:rPr lang="en-US" sz="2000" b="1" i="1" dirty="0" smtClean="0">
                <a:solidFill>
                  <a:schemeClr val="bg2"/>
                </a:solidFill>
              </a:rPr>
              <a:t>                                                                                    </a:t>
            </a:r>
            <a:r>
              <a:rPr lang="en-US" sz="2000" b="1" i="1" dirty="0" err="1" smtClean="0"/>
              <a:t>Frédéric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Doulepoff</a:t>
            </a:r>
            <a:endParaRPr lang="fr-FR" sz="2000" dirty="0" smtClean="0"/>
          </a:p>
          <a:p>
            <a:r>
              <a:rPr lang="en-US" sz="2000" b="1" i="1" dirty="0" smtClean="0"/>
              <a:t>Mohamed </a:t>
            </a:r>
            <a:r>
              <a:rPr lang="en-US" sz="2000" b="1" i="1" dirty="0" err="1" smtClean="0"/>
              <a:t>Saïd</a:t>
            </a:r>
            <a:r>
              <a:rPr lang="en-US" sz="2000" b="1" i="1" dirty="0" smtClean="0"/>
              <a:t>	</a:t>
            </a:r>
            <a:endParaRPr lang="en-US" sz="2000" b="1" i="1" dirty="0" smtClean="0"/>
          </a:p>
          <a:p>
            <a:r>
              <a:rPr lang="en-US" sz="2000" b="1" i="1" dirty="0" smtClean="0"/>
              <a:t>                                                                                         Amine </a:t>
            </a:r>
            <a:r>
              <a:rPr lang="en-US" sz="2000" b="1" i="1" dirty="0" err="1" smtClean="0"/>
              <a:t>Badidi</a:t>
            </a:r>
            <a:r>
              <a:rPr lang="en-US" sz="2000" b="1" i="1" dirty="0" smtClean="0"/>
              <a:t> </a:t>
            </a:r>
            <a:endParaRPr lang="fr-FR" sz="2000" dirty="0" smtClean="0"/>
          </a:p>
          <a:p>
            <a:r>
              <a:rPr lang="en-US" sz="2000" b="1" i="1" dirty="0" err="1" smtClean="0"/>
              <a:t>Mattei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Manon</a:t>
            </a:r>
            <a:endParaRPr lang="en-US" sz="2000" b="1" i="1" dirty="0" smtClean="0"/>
          </a:p>
          <a:p>
            <a:r>
              <a:rPr lang="fr-FR" sz="2000" dirty="0" smtClean="0"/>
              <a:t> </a:t>
            </a:r>
            <a:endParaRPr lang="en-US" sz="2000" b="1" i="1" dirty="0" smtClean="0"/>
          </a:p>
          <a:p>
            <a:endParaRPr lang="en-US" sz="2000" b="1" i="1" dirty="0" smtClean="0"/>
          </a:p>
          <a:p>
            <a:endParaRPr lang="fr-FR" sz="20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096000" cy="864096"/>
          </a:xfrm>
        </p:spPr>
        <p:txBody>
          <a:bodyPr/>
          <a:lstStyle/>
          <a:p>
            <a:r>
              <a:rPr lang="en-US" sz="3600" dirty="0" smtClean="0"/>
              <a:t>Les tests effectués :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114800"/>
          </a:xfrm>
        </p:spPr>
        <p:txBody>
          <a:bodyPr/>
          <a:lstStyle/>
          <a:p>
            <a:pPr hangingPunct="0"/>
            <a:r>
              <a:rPr lang="en-US" sz="2400" dirty="0" smtClean="0">
                <a:solidFill>
                  <a:schemeClr val="bg2"/>
                </a:solidFill>
              </a:rPr>
              <a:t>Si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est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différent</a:t>
            </a:r>
            <a:r>
              <a:rPr lang="en-US" sz="2400" dirty="0" smtClean="0">
                <a:solidFill>
                  <a:schemeClr val="bg2"/>
                </a:solidFill>
              </a:rPr>
              <a:t> de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alors</a:t>
            </a:r>
            <a:r>
              <a:rPr lang="en-US" sz="2400" dirty="0" smtClean="0">
                <a:solidFill>
                  <a:schemeClr val="bg2"/>
                </a:solidFill>
              </a:rPr>
              <a:t> on aura un </a:t>
            </a:r>
            <a:r>
              <a:rPr lang="en-US" sz="2400" dirty="0" err="1" smtClean="0">
                <a:solidFill>
                  <a:schemeClr val="bg2"/>
                </a:solidFill>
              </a:rPr>
              <a:t>nombre</a:t>
            </a:r>
            <a:r>
              <a:rPr lang="en-US" sz="2400" dirty="0" smtClean="0">
                <a:solidFill>
                  <a:schemeClr val="bg2"/>
                </a:solidFill>
              </a:rPr>
              <a:t> a 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chiffres</a:t>
            </a:r>
            <a:r>
              <a:rPr lang="en-US" sz="2400" dirty="0" smtClean="0">
                <a:solidFill>
                  <a:schemeClr val="bg2"/>
                </a:solidFill>
              </a:rPr>
              <a:t> :</a:t>
            </a:r>
            <a:endParaRPr lang="fr-FR" sz="24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    </a:t>
            </a: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C(N)</a:t>
            </a:r>
            <a:r>
              <a:rPr lang="en-US" sz="2400" dirty="0" smtClean="0">
                <a:solidFill>
                  <a:schemeClr val="bg2"/>
                </a:solidFill>
              </a:rPr>
              <a:t> sera </a:t>
            </a:r>
            <a:r>
              <a:rPr lang="en-US" sz="2400" dirty="0" smtClean="0">
                <a:solidFill>
                  <a:srgbClr val="FF0000"/>
                </a:solidFill>
              </a:rPr>
              <a:t>Un</a:t>
            </a:r>
            <a:r>
              <a:rPr lang="en-US" sz="2400" dirty="0" smtClean="0">
                <a:solidFill>
                  <a:schemeClr val="bg2"/>
                </a:solidFill>
              </a:rPr>
              <a:t>,</a:t>
            </a: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D(N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>
                <a:solidFill>
                  <a:schemeClr val="bg2"/>
                </a:solidFill>
              </a:rPr>
              <a:t> sera </a:t>
            </a:r>
            <a:r>
              <a:rPr lang="en-US" sz="2400" dirty="0" smtClean="0">
                <a:solidFill>
                  <a:srgbClr val="FF0000"/>
                </a:solidFill>
              </a:rPr>
              <a:t>Un+1</a:t>
            </a:r>
            <a:r>
              <a:rPr lang="en-US" sz="2400" dirty="0" smtClean="0">
                <a:solidFill>
                  <a:schemeClr val="bg2"/>
                </a:solidFill>
              </a:rPr>
              <a:t>. </a:t>
            </a: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U(N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>
                <a:solidFill>
                  <a:schemeClr val="bg2"/>
                </a:solidFill>
              </a:rPr>
              <a:t> sera </a:t>
            </a:r>
            <a:r>
              <a:rPr lang="en-US" sz="2400" dirty="0" smtClean="0">
                <a:solidFill>
                  <a:srgbClr val="FF0000"/>
                </a:solidFill>
              </a:rPr>
              <a:t>Un+2</a:t>
            </a:r>
            <a:r>
              <a:rPr lang="en-US" sz="2400" dirty="0" smtClean="0">
                <a:solidFill>
                  <a:schemeClr val="bg2"/>
                </a:solidFill>
              </a:rPr>
              <a:t>. </a:t>
            </a:r>
            <a:endParaRPr lang="en-US" sz="24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  Et </a:t>
            </a:r>
            <a:r>
              <a:rPr lang="en-US" sz="2400" dirty="0" err="1" smtClean="0">
                <a:solidFill>
                  <a:schemeClr val="bg2"/>
                </a:solidFill>
              </a:rPr>
              <a:t>puis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on </a:t>
            </a:r>
            <a:r>
              <a:rPr lang="en-US" sz="2400" dirty="0" err="1" smtClean="0">
                <a:solidFill>
                  <a:schemeClr val="bg2"/>
                </a:solidFill>
              </a:rPr>
              <a:t>passe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au rang </a:t>
            </a:r>
            <a:r>
              <a:rPr lang="en-US" sz="2400" dirty="0" err="1" smtClean="0">
                <a:solidFill>
                  <a:schemeClr val="bg2"/>
                </a:solidFill>
              </a:rPr>
              <a:t>suivant</a:t>
            </a:r>
            <a:r>
              <a:rPr lang="en-US" sz="2400" dirty="0" smtClean="0">
                <a:solidFill>
                  <a:schemeClr val="bg2"/>
                </a:solidFill>
              </a:rPr>
              <a:t> ! (</a:t>
            </a:r>
            <a:r>
              <a:rPr lang="en-US" sz="2400" dirty="0" err="1" smtClean="0">
                <a:solidFill>
                  <a:schemeClr val="bg2"/>
                </a:solidFill>
              </a:rPr>
              <a:t>représenté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ici</a:t>
            </a:r>
            <a:r>
              <a:rPr lang="en-US" sz="2400" dirty="0" smtClean="0">
                <a:solidFill>
                  <a:schemeClr val="bg2"/>
                </a:solidFill>
              </a:rPr>
              <a:t> par un </a:t>
            </a:r>
            <a:r>
              <a:rPr lang="en-US" sz="2400" dirty="0" err="1" smtClean="0">
                <a:solidFill>
                  <a:schemeClr val="bg2"/>
                </a:solidFill>
              </a:rPr>
              <a:t>saut</a:t>
            </a:r>
            <a:r>
              <a:rPr lang="en-US" sz="2400" dirty="0" smtClean="0">
                <a:solidFill>
                  <a:schemeClr val="bg2"/>
                </a:solidFill>
              </a:rPr>
              <a:t> n+1)</a:t>
            </a:r>
            <a:endParaRPr lang="fr-FR" sz="24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</a:p>
          <a:p>
            <a:pPr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chemeClr val="bg2"/>
                </a:solidFill>
              </a:rPr>
              <a:t>  </a:t>
            </a:r>
            <a:r>
              <a:rPr lang="en-US" sz="2400" dirty="0" smtClean="0">
                <a:solidFill>
                  <a:schemeClr val="bg2"/>
                </a:solidFill>
              </a:rPr>
              <a:t>= 0. </a:t>
            </a:r>
            <a:r>
              <a:rPr lang="en-US" sz="2400" dirty="0" smtClean="0">
                <a:solidFill>
                  <a:schemeClr val="bg2"/>
                </a:solidFill>
              </a:rPr>
              <a:t>On aura </a:t>
            </a:r>
            <a:r>
              <a:rPr lang="en-US" sz="2400" dirty="0" err="1" smtClean="0">
                <a:solidFill>
                  <a:schemeClr val="bg2"/>
                </a:solidFill>
              </a:rPr>
              <a:t>donc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un </a:t>
            </a:r>
            <a:r>
              <a:rPr lang="en-US" sz="2400" dirty="0" err="1" smtClean="0">
                <a:solidFill>
                  <a:schemeClr val="bg2"/>
                </a:solidFill>
              </a:rPr>
              <a:t>nombre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composé</a:t>
            </a:r>
            <a:r>
              <a:rPr lang="en-US" sz="2400" dirty="0" smtClean="0">
                <a:solidFill>
                  <a:schemeClr val="bg2"/>
                </a:solidFill>
              </a:rPr>
              <a:t> de 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chiffres</a:t>
            </a:r>
            <a:r>
              <a:rPr lang="en-US" sz="2400" dirty="0" smtClean="0">
                <a:solidFill>
                  <a:schemeClr val="bg2"/>
                </a:solidFill>
              </a:rPr>
              <a:t>.</a:t>
            </a:r>
            <a:endParaRPr lang="fr-FR" sz="2400" dirty="0" smtClean="0">
              <a:solidFill>
                <a:schemeClr val="bg2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843808" y="573325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Test n°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20688"/>
            <a:ext cx="8784976" cy="5544616"/>
          </a:xfrm>
        </p:spPr>
        <p:txBody>
          <a:bodyPr/>
          <a:lstStyle/>
          <a:p>
            <a:pPr hangingPunct="0"/>
            <a:r>
              <a:rPr lang="en-US" sz="2000" dirty="0" smtClean="0">
                <a:solidFill>
                  <a:schemeClr val="bg2"/>
                </a:solidFill>
              </a:rPr>
              <a:t>Si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est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différent</a:t>
            </a:r>
            <a:r>
              <a:rPr lang="en-US" sz="2000" dirty="0" smtClean="0">
                <a:solidFill>
                  <a:schemeClr val="bg2"/>
                </a:solidFill>
              </a:rPr>
              <a:t> de </a:t>
            </a:r>
            <a:r>
              <a:rPr lang="en-US" sz="2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chemeClr val="bg2"/>
                </a:solidFill>
              </a:rPr>
              <a:t>, </a:t>
            </a:r>
          </a:p>
          <a:p>
            <a:pPr hangingPunct="0"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            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sera </a:t>
            </a:r>
            <a:r>
              <a:rPr lang="en-US" sz="2000" dirty="0" err="1" smtClean="0">
                <a:solidFill>
                  <a:schemeClr val="bg2"/>
                </a:solidFill>
              </a:rPr>
              <a:t>égal</a:t>
            </a:r>
            <a:r>
              <a:rPr lang="en-US" sz="2000" dirty="0" smtClean="0">
                <a:solidFill>
                  <a:schemeClr val="bg2"/>
                </a:solidFill>
              </a:rPr>
              <a:t> a </a:t>
            </a:r>
            <a:r>
              <a:rPr lang="en-US" sz="2000" dirty="0" smtClean="0">
                <a:solidFill>
                  <a:srgbClr val="FF0000"/>
                </a:solidFill>
              </a:rPr>
              <a:t>Un</a:t>
            </a:r>
            <a:r>
              <a:rPr lang="en-US" sz="2000" dirty="0" smtClean="0">
                <a:solidFill>
                  <a:schemeClr val="bg2"/>
                </a:solidFill>
              </a:rPr>
              <a:t>, </a:t>
            </a:r>
          </a:p>
          <a:p>
            <a:pPr hangingPunct="0"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             </a:t>
            </a:r>
            <a:r>
              <a:rPr lang="en-US" sz="2000" dirty="0" smtClean="0">
                <a:solidFill>
                  <a:srgbClr val="FF0000"/>
                </a:solidFill>
              </a:rPr>
              <a:t>U(N)</a:t>
            </a:r>
            <a:r>
              <a:rPr lang="en-US" sz="2000" dirty="0" smtClean="0">
                <a:solidFill>
                  <a:schemeClr val="bg2"/>
                </a:solidFill>
              </a:rPr>
              <a:t> (le </a:t>
            </a:r>
            <a:r>
              <a:rPr lang="en-US" sz="2000" dirty="0" err="1" smtClean="0">
                <a:solidFill>
                  <a:schemeClr val="bg2"/>
                </a:solidFill>
              </a:rPr>
              <a:t>chiffre</a:t>
            </a:r>
            <a:r>
              <a:rPr lang="en-US" sz="2000" dirty="0" smtClean="0">
                <a:solidFill>
                  <a:schemeClr val="bg2"/>
                </a:solidFill>
              </a:rPr>
              <a:t> de </a:t>
            </a:r>
            <a:r>
              <a:rPr lang="en-US" sz="2000" dirty="0" err="1" smtClean="0">
                <a:solidFill>
                  <a:schemeClr val="bg2"/>
                </a:solidFill>
              </a:rPr>
              <a:t>l'unité</a:t>
            </a:r>
            <a:r>
              <a:rPr lang="en-US" sz="2000" dirty="0" smtClean="0">
                <a:solidFill>
                  <a:schemeClr val="bg2"/>
                </a:solidFill>
              </a:rPr>
              <a:t> de N) sera </a:t>
            </a:r>
            <a:r>
              <a:rPr lang="en-US" sz="2000" dirty="0" smtClean="0">
                <a:solidFill>
                  <a:srgbClr val="FF0000"/>
                </a:solidFill>
              </a:rPr>
              <a:t>Un+1</a:t>
            </a:r>
            <a:r>
              <a:rPr lang="en-US" sz="2000" dirty="0" smtClean="0">
                <a:solidFill>
                  <a:schemeClr val="bg2"/>
                </a:solidFill>
              </a:rPr>
              <a:t>.</a:t>
            </a:r>
            <a:endParaRPr lang="fr-FR" sz="20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Et on </a:t>
            </a:r>
            <a:r>
              <a:rPr lang="en-US" sz="2000" dirty="0" err="1" smtClean="0">
                <a:solidFill>
                  <a:schemeClr val="bg2"/>
                </a:solidFill>
              </a:rPr>
              <a:t>passe</a:t>
            </a:r>
            <a:r>
              <a:rPr lang="en-US" sz="2000" dirty="0" smtClean="0">
                <a:solidFill>
                  <a:schemeClr val="bg2"/>
                </a:solidFill>
              </a:rPr>
              <a:t> de nouveau au rang </a:t>
            </a:r>
            <a:r>
              <a:rPr lang="en-US" sz="2000" dirty="0" err="1" smtClean="0">
                <a:solidFill>
                  <a:schemeClr val="bg2"/>
                </a:solidFill>
              </a:rPr>
              <a:t>suivant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!</a:t>
            </a:r>
            <a:r>
              <a:rPr lang="fr-FR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e</a:t>
            </a:r>
            <a:r>
              <a:rPr lang="en-US" sz="2000" dirty="0" smtClean="0">
                <a:solidFill>
                  <a:schemeClr val="bg2"/>
                </a:solidFill>
              </a:rPr>
              <a:t>t </a:t>
            </a:r>
            <a:r>
              <a:rPr lang="en-US" sz="2000" dirty="0" smtClean="0">
                <a:solidFill>
                  <a:schemeClr val="bg2"/>
                </a:solidFill>
              </a:rPr>
              <a:t>on continue de </a:t>
            </a:r>
            <a:r>
              <a:rPr lang="en-US" sz="2000" dirty="0" err="1" smtClean="0">
                <a:solidFill>
                  <a:schemeClr val="bg2"/>
                </a:solidFill>
              </a:rPr>
              <a:t>descendre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toujours</a:t>
            </a:r>
            <a:r>
              <a:rPr lang="en-US" sz="2000" dirty="0" smtClean="0">
                <a:solidFill>
                  <a:schemeClr val="bg2"/>
                </a:solidFill>
              </a:rPr>
              <a:t> plus bas.</a:t>
            </a:r>
            <a:endParaRPr lang="fr-FR" sz="2000" dirty="0" smtClean="0">
              <a:solidFill>
                <a:schemeClr val="bg2"/>
              </a:solidFill>
            </a:endParaRPr>
          </a:p>
          <a:p>
            <a:pPr hangingPunct="0"/>
            <a:endParaRPr lang="en-US" sz="2000" dirty="0" smtClean="0">
              <a:solidFill>
                <a:srgbClr val="FF0000"/>
              </a:solidFill>
            </a:endParaRPr>
          </a:p>
          <a:p>
            <a:pPr hangingPunct="0"/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=</a:t>
            </a:r>
            <a:r>
              <a:rPr lang="en-US" sz="2000" dirty="0" smtClean="0">
                <a:solidFill>
                  <a:schemeClr val="bg2"/>
                </a:solidFill>
              </a:rPr>
              <a:t> 0 </a:t>
            </a:r>
            <a:r>
              <a:rPr lang="en-US" sz="2000" dirty="0" smtClean="0">
                <a:solidFill>
                  <a:schemeClr val="bg2"/>
                </a:solidFill>
              </a:rPr>
              <a:t>et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>
                <a:solidFill>
                  <a:schemeClr val="bg2"/>
                </a:solidFill>
              </a:rPr>
              <a:t> =</a:t>
            </a:r>
            <a:r>
              <a:rPr lang="en-US" sz="2000" dirty="0" smtClean="0">
                <a:solidFill>
                  <a:schemeClr val="bg2"/>
                </a:solidFill>
              </a:rPr>
              <a:t> 0. </a:t>
            </a:r>
            <a:r>
              <a:rPr lang="en-US" sz="2000" dirty="0" smtClean="0">
                <a:solidFill>
                  <a:schemeClr val="bg2"/>
                </a:solidFill>
              </a:rPr>
              <a:t>Il ne nous </a:t>
            </a:r>
            <a:r>
              <a:rPr lang="en-US" sz="2000" dirty="0" err="1" smtClean="0">
                <a:solidFill>
                  <a:schemeClr val="bg2"/>
                </a:solidFill>
              </a:rPr>
              <a:t>reste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donc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qu’un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seul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chiffre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U(N)</a:t>
            </a:r>
            <a:r>
              <a:rPr lang="en-US" sz="2000" dirty="0" smtClean="0">
                <a:solidFill>
                  <a:schemeClr val="bg2"/>
                </a:solidFill>
              </a:rPr>
              <a:t>.</a:t>
            </a:r>
            <a:endParaRPr lang="fr-FR" sz="20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Donc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Un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vaudra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ce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chiffre</a:t>
            </a:r>
            <a:r>
              <a:rPr lang="en-US" i="1" dirty="0" smtClean="0">
                <a:solidFill>
                  <a:schemeClr val="bg2"/>
                </a:solidFill>
              </a:rPr>
              <a:t> de </a:t>
            </a:r>
            <a:r>
              <a:rPr lang="en-US" i="1" dirty="0" err="1" smtClean="0">
                <a:solidFill>
                  <a:schemeClr val="bg2"/>
                </a:solidFill>
              </a:rPr>
              <a:t>l'unité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sz="2000" i="1" dirty="0" smtClean="0">
                <a:solidFill>
                  <a:schemeClr val="bg2"/>
                </a:solidFill>
              </a:rPr>
              <a:t>U(n). </a:t>
            </a:r>
            <a:r>
              <a:rPr lang="en-US" sz="2000" dirty="0" smtClean="0">
                <a:solidFill>
                  <a:schemeClr val="bg2"/>
                </a:solidFill>
              </a:rPr>
              <a:t>Et </a:t>
            </a:r>
            <a:r>
              <a:rPr lang="en-US" sz="2000" dirty="0" err="1" smtClean="0">
                <a:solidFill>
                  <a:schemeClr val="bg2"/>
                </a:solidFill>
              </a:rPr>
              <a:t>là</a:t>
            </a:r>
            <a:r>
              <a:rPr lang="en-US" sz="2000" dirty="0" smtClean="0">
                <a:solidFill>
                  <a:schemeClr val="bg2"/>
                </a:solidFill>
              </a:rPr>
              <a:t> encore on </a:t>
            </a:r>
            <a:r>
              <a:rPr lang="en-US" sz="2000" dirty="0" err="1" smtClean="0">
                <a:solidFill>
                  <a:schemeClr val="bg2"/>
                </a:solidFill>
              </a:rPr>
              <a:t>passe</a:t>
            </a:r>
            <a:r>
              <a:rPr lang="en-US" sz="2000" dirty="0" smtClean="0">
                <a:solidFill>
                  <a:schemeClr val="bg2"/>
                </a:solidFill>
              </a:rPr>
              <a:t> au rang </a:t>
            </a:r>
            <a:r>
              <a:rPr lang="en-US" sz="2000" dirty="0" err="1" smtClean="0">
                <a:solidFill>
                  <a:schemeClr val="bg2"/>
                </a:solidFill>
              </a:rPr>
              <a:t>suivant</a:t>
            </a:r>
            <a:r>
              <a:rPr lang="en-US" sz="2000" dirty="0" smtClean="0">
                <a:solidFill>
                  <a:schemeClr val="bg2"/>
                </a:solidFill>
              </a:rPr>
              <a:t> !</a:t>
            </a:r>
            <a:endParaRPr lang="fr-FR" sz="20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endParaRPr lang="en-US" sz="20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Dans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les 3 </a:t>
            </a:r>
            <a:r>
              <a:rPr lang="en-US" sz="2000" dirty="0" err="1" smtClean="0">
                <a:solidFill>
                  <a:schemeClr val="bg2"/>
                </a:solidFill>
              </a:rPr>
              <a:t>cas</a:t>
            </a:r>
            <a:r>
              <a:rPr lang="en-US" sz="2000" dirty="0" smtClean="0">
                <a:solidFill>
                  <a:schemeClr val="bg2"/>
                </a:solidFill>
              </a:rPr>
              <a:t> de passage au rang </a:t>
            </a:r>
            <a:r>
              <a:rPr lang="en-US" sz="2000" dirty="0" err="1" smtClean="0">
                <a:solidFill>
                  <a:schemeClr val="bg2"/>
                </a:solidFill>
              </a:rPr>
              <a:t>suivant</a:t>
            </a:r>
            <a:r>
              <a:rPr lang="en-US" sz="2000" dirty="0" smtClean="0">
                <a:solidFill>
                  <a:schemeClr val="bg2"/>
                </a:solidFill>
              </a:rPr>
              <a:t>, on </a:t>
            </a:r>
            <a:r>
              <a:rPr lang="en-US" sz="2000" dirty="0" err="1" smtClean="0">
                <a:solidFill>
                  <a:schemeClr val="bg2"/>
                </a:solidFill>
              </a:rPr>
              <a:t>revient</a:t>
            </a:r>
            <a:r>
              <a:rPr lang="en-US" sz="2000" dirty="0" smtClean="0">
                <a:solidFill>
                  <a:schemeClr val="bg2"/>
                </a:solidFill>
              </a:rPr>
              <a:t> a la </a:t>
            </a:r>
            <a:r>
              <a:rPr lang="en-US" sz="2000" dirty="0" err="1" smtClean="0">
                <a:solidFill>
                  <a:schemeClr val="bg2"/>
                </a:solidFill>
              </a:rPr>
              <a:t>définition</a:t>
            </a:r>
            <a:r>
              <a:rPr lang="en-US" sz="2000" dirty="0" smtClean="0">
                <a:solidFill>
                  <a:schemeClr val="bg2"/>
                </a:solidFill>
              </a:rPr>
              <a:t> de base du haut en </a:t>
            </a:r>
            <a:r>
              <a:rPr lang="en-US" sz="2000" dirty="0" err="1" smtClean="0">
                <a:solidFill>
                  <a:schemeClr val="bg2"/>
                </a:solidFill>
              </a:rPr>
              <a:t>faisant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une</a:t>
            </a:r>
            <a:r>
              <a:rPr lang="en-US" sz="2000" dirty="0" smtClean="0">
                <a:solidFill>
                  <a:schemeClr val="bg2"/>
                </a:solidFill>
              </a:rPr>
              <a:t> boucle. </a:t>
            </a:r>
            <a:r>
              <a:rPr lang="en-US" sz="2000" dirty="0" smtClean="0">
                <a:solidFill>
                  <a:schemeClr val="bg2"/>
                </a:solidFill>
              </a:rPr>
              <a:t>Et </a:t>
            </a:r>
            <a:r>
              <a:rPr lang="en-US" sz="2000" dirty="0" smtClean="0">
                <a:solidFill>
                  <a:schemeClr val="bg2"/>
                </a:solidFill>
              </a:rPr>
              <a:t>on </a:t>
            </a:r>
            <a:r>
              <a:rPr lang="en-US" sz="2000" dirty="0" err="1" smtClean="0">
                <a:solidFill>
                  <a:schemeClr val="bg2"/>
                </a:solidFill>
              </a:rPr>
              <a:t>applique</a:t>
            </a:r>
            <a:r>
              <a:rPr lang="en-US" sz="2000" dirty="0" smtClean="0">
                <a:solidFill>
                  <a:schemeClr val="bg2"/>
                </a:solidFill>
              </a:rPr>
              <a:t> en boucle et en boucle...</a:t>
            </a:r>
            <a:endParaRPr lang="fr-FR" sz="20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19872" y="594928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Test n°2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12</a:t>
            </a:fld>
            <a:endParaRPr lang="fr-FR"/>
          </a:p>
        </p:txBody>
      </p:sp>
      <p:grpSp>
        <p:nvGrpSpPr>
          <p:cNvPr id="6" name="Groupe 5"/>
          <p:cNvGrpSpPr/>
          <p:nvPr/>
        </p:nvGrpSpPr>
        <p:grpSpPr>
          <a:xfrm>
            <a:off x="395536" y="1988840"/>
            <a:ext cx="8136904" cy="1274130"/>
            <a:chOff x="-432048" y="0"/>
            <a:chExt cx="7344816" cy="1274130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0" y="0"/>
              <a:ext cx="6912768" cy="127413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-432048" y="62198"/>
              <a:ext cx="7282618" cy="1149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300" b="1" i="1" dirty="0" smtClean="0">
                  <a:solidFill>
                    <a:schemeClr val="bg2"/>
                  </a:solidFill>
                </a:rPr>
                <a:t>DEFFICULTES DE DEFINITION</a:t>
              </a:r>
              <a:r>
                <a:rPr kumimoji="1" lang="fr-FR" sz="3300" b="1" i="1" kern="1200" dirty="0" smtClean="0">
                  <a:solidFill>
                    <a:schemeClr val="bg2"/>
                  </a:solidFill>
                </a:rPr>
                <a:t> </a:t>
              </a:r>
              <a:r>
                <a:rPr kumimoji="1" lang="fr-FR" sz="3300" b="1" i="1" kern="1200" dirty="0" smtClean="0"/>
                <a:t/>
              </a:r>
              <a:br>
                <a:rPr kumimoji="1" lang="fr-FR" sz="3300" b="1" i="1" kern="1200" dirty="0" smtClean="0"/>
              </a:br>
              <a:endParaRPr kumimoji="1" lang="fr-FR" sz="3300" b="1" kern="12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4752528"/>
          </a:xfrm>
        </p:spPr>
        <p:txBody>
          <a:bodyPr/>
          <a:lstStyle/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       </a:t>
            </a:r>
            <a:endParaRPr lang="fr-FR" sz="20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fr-FR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 </a:t>
            </a:r>
            <a:endParaRPr lang="fr-FR" sz="2000" dirty="0">
              <a:solidFill>
                <a:schemeClr val="bg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" name="Rectangle 6"/>
          <p:cNvSpPr/>
          <p:nvPr/>
        </p:nvSpPr>
        <p:spPr bwMode="auto">
          <a:xfrm>
            <a:off x="251520" y="1916832"/>
            <a:ext cx="8568952" cy="18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fr-FR" dirty="0" smtClean="0">
                <a:solidFill>
                  <a:schemeClr val="bg2"/>
                </a:solidFill>
              </a:rPr>
              <a:t>    </a:t>
            </a:r>
            <a:r>
              <a:rPr lang="fr-FR" dirty="0" smtClean="0">
                <a:solidFill>
                  <a:schemeClr val="bg2"/>
                </a:solidFill>
              </a:rPr>
              <a:t>  </a:t>
            </a:r>
            <a:r>
              <a:rPr lang="fr-FR" dirty="0" smtClean="0">
                <a:solidFill>
                  <a:schemeClr val="bg2"/>
                </a:solidFill>
              </a:rPr>
              <a:t>Nous nous sommes rendus compte que nous n’avions pas de vraie définition mathématique. Seulement, quand nous avons essayé nous nous sommes heurtés à des difficultés puis à des échecs.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916832"/>
            <a:ext cx="8892480" cy="4392488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51" name="Espace réservé du numéro de diapositive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827584" y="260648"/>
            <a:ext cx="7128792" cy="7601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800" b="1" dirty="0" smtClean="0">
                <a:solidFill>
                  <a:schemeClr val="bg1"/>
                </a:solidFill>
              </a:rPr>
              <a:t>Présentation des </a:t>
            </a:r>
            <a:r>
              <a:rPr lang="fr-FR" sz="2800" b="1" dirty="0" smtClean="0">
                <a:solidFill>
                  <a:schemeClr val="bg1"/>
                </a:solidFill>
              </a:rPr>
              <a:t>difficultés</a:t>
            </a:r>
            <a:endParaRPr kumimoji="1" lang="fr-FR" sz="2800" b="1" kern="1200" dirty="0">
              <a:solidFill>
                <a:schemeClr val="bg1"/>
              </a:solidFill>
            </a:endParaRPr>
          </a:p>
        </p:txBody>
      </p:sp>
      <p:graphicFrame>
        <p:nvGraphicFramePr>
          <p:cNvPr id="35" name="Diagramme 34"/>
          <p:cNvGraphicFramePr/>
          <p:nvPr/>
        </p:nvGraphicFramePr>
        <p:xfrm>
          <a:off x="827584" y="1268760"/>
          <a:ext cx="7128792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2924944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smtClean="0">
                <a:solidFill>
                  <a:schemeClr val="bg2"/>
                </a:solidFill>
              </a:rPr>
              <a:t>problème </a:t>
            </a:r>
            <a:r>
              <a:rPr lang="fr-FR" dirty="0" smtClean="0">
                <a:solidFill>
                  <a:schemeClr val="bg2"/>
                </a:solidFill>
              </a:rPr>
              <a:t>d’écrasement</a:t>
            </a:r>
            <a:r>
              <a:rPr lang="fr-FR" i="1" dirty="0" smtClean="0"/>
              <a:t> </a:t>
            </a:r>
            <a:r>
              <a:rPr lang="fr-FR" dirty="0" smtClean="0"/>
              <a:t>: 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bg2"/>
                </a:solidFill>
              </a:rPr>
              <a:t>exemple  explicatif du problème :</a:t>
            </a:r>
          </a:p>
          <a:p>
            <a:endParaRPr lang="fr-FR" i="1" dirty="0" smtClean="0">
              <a:solidFill>
                <a:schemeClr val="bg2"/>
              </a:solidFill>
            </a:endParaRPr>
          </a:p>
          <a:p>
            <a:r>
              <a:rPr lang="fr-FR" i="1" dirty="0" smtClean="0">
                <a:solidFill>
                  <a:srgbClr val="FF0000"/>
                </a:solidFill>
              </a:rPr>
              <a:t>2 </a:t>
            </a:r>
            <a:r>
              <a:rPr lang="fr-FR" i="1" dirty="0" smtClean="0">
                <a:solidFill>
                  <a:srgbClr val="FF0000"/>
                </a:solidFill>
              </a:rPr>
              <a:t>5 2 9 2 9 </a:t>
            </a:r>
            <a:r>
              <a:rPr lang="fr-FR" i="1" dirty="0" err="1" smtClean="0">
                <a:solidFill>
                  <a:srgbClr val="FF0000"/>
                </a:solidFill>
              </a:rPr>
              <a:t>etc</a:t>
            </a:r>
            <a:r>
              <a:rPr lang="fr-FR" i="1" dirty="0" smtClean="0">
                <a:solidFill>
                  <a:schemeClr val="bg2"/>
                </a:solidFill>
              </a:rPr>
              <a:t>                               est une suite.</a:t>
            </a:r>
          </a:p>
          <a:p>
            <a:endParaRPr lang="fr-FR" i="1" dirty="0" smtClean="0">
              <a:solidFill>
                <a:schemeClr val="bg2"/>
              </a:solidFill>
            </a:endParaRPr>
          </a:p>
          <a:p>
            <a:r>
              <a:rPr lang="fr-FR" i="1" dirty="0" smtClean="0">
                <a:solidFill>
                  <a:schemeClr val="bg2"/>
                </a:solidFill>
              </a:rPr>
              <a:t>Soit </a:t>
            </a:r>
            <a:r>
              <a:rPr lang="fr-FR" i="1" dirty="0" smtClean="0">
                <a:solidFill>
                  <a:srgbClr val="FF0000"/>
                </a:solidFill>
              </a:rPr>
              <a:t>Un-1</a:t>
            </a:r>
            <a:r>
              <a:rPr lang="fr-FR" i="1" dirty="0" smtClean="0">
                <a:solidFill>
                  <a:schemeClr val="bg2"/>
                </a:solidFill>
              </a:rPr>
              <a:t> = </a:t>
            </a:r>
            <a:r>
              <a:rPr lang="fr-FR" i="1" dirty="0" smtClean="0">
                <a:solidFill>
                  <a:srgbClr val="FF0000"/>
                </a:solidFill>
              </a:rPr>
              <a:t>2</a:t>
            </a:r>
            <a:r>
              <a:rPr lang="fr-FR" i="1" dirty="0" smtClean="0">
                <a:solidFill>
                  <a:schemeClr val="bg2"/>
                </a:solidFill>
              </a:rPr>
              <a:t>, </a:t>
            </a:r>
            <a:r>
              <a:rPr lang="fr-FR" i="1" dirty="0" smtClean="0">
                <a:solidFill>
                  <a:srgbClr val="00B050"/>
                </a:solidFill>
              </a:rPr>
              <a:t>Un </a:t>
            </a:r>
            <a:r>
              <a:rPr lang="fr-FR" i="1" dirty="0" smtClean="0">
                <a:solidFill>
                  <a:schemeClr val="bg2"/>
                </a:solidFill>
              </a:rPr>
              <a:t>= </a:t>
            </a:r>
            <a:r>
              <a:rPr lang="fr-FR" i="1" dirty="0" smtClean="0">
                <a:solidFill>
                  <a:srgbClr val="00B050"/>
                </a:solidFill>
              </a:rPr>
              <a:t>5</a:t>
            </a:r>
            <a:r>
              <a:rPr lang="fr-FR" i="1" dirty="0" smtClean="0">
                <a:solidFill>
                  <a:schemeClr val="bg2"/>
                </a:solidFill>
              </a:rPr>
              <a:t>. D’après notre définition de la suite </a:t>
            </a:r>
            <a:r>
              <a:rPr lang="fr-FR" b="1" i="1" dirty="0" smtClean="0">
                <a:solidFill>
                  <a:schemeClr val="bg2"/>
                </a:solidFill>
              </a:rPr>
              <a:t>Un+1 </a:t>
            </a:r>
            <a:r>
              <a:rPr lang="fr-FR" i="1" dirty="0" smtClean="0">
                <a:solidFill>
                  <a:schemeClr val="bg2"/>
                </a:solidFill>
              </a:rPr>
              <a:t>serait la concaténation de </a:t>
            </a:r>
            <a:r>
              <a:rPr lang="fr-FR" i="1" dirty="0" smtClean="0">
                <a:solidFill>
                  <a:srgbClr val="FF0000"/>
                </a:solidFill>
              </a:rPr>
              <a:t>2</a:t>
            </a:r>
            <a:r>
              <a:rPr lang="fr-FR" i="1" dirty="0" smtClean="0">
                <a:solidFill>
                  <a:schemeClr val="bg2"/>
                </a:solidFill>
              </a:rPr>
              <a:t> et de </a:t>
            </a:r>
            <a:r>
              <a:rPr lang="fr-FR" i="1" dirty="0" smtClean="0">
                <a:solidFill>
                  <a:srgbClr val="FF0000"/>
                </a:solidFill>
              </a:rPr>
              <a:t>9</a:t>
            </a:r>
            <a:r>
              <a:rPr lang="fr-FR" i="1" dirty="0" smtClean="0">
                <a:solidFill>
                  <a:schemeClr val="bg2"/>
                </a:solidFill>
              </a:rPr>
              <a:t>, donc </a:t>
            </a:r>
            <a:r>
              <a:rPr lang="fr-FR" i="1" dirty="0" smtClean="0">
                <a:solidFill>
                  <a:srgbClr val="FF0000"/>
                </a:solidFill>
              </a:rPr>
              <a:t>2 9</a:t>
            </a:r>
            <a:r>
              <a:rPr lang="fr-FR" i="1" dirty="0" smtClean="0">
                <a:solidFill>
                  <a:schemeClr val="bg2"/>
                </a:solidFill>
              </a:rPr>
              <a:t>. 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9" name="Flèche droite 8"/>
          <p:cNvSpPr/>
          <p:nvPr/>
        </p:nvSpPr>
        <p:spPr bwMode="auto">
          <a:xfrm>
            <a:off x="2771800" y="4365104"/>
            <a:ext cx="17281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AF7CA631-EB68-4FAE-84EF-39C658058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>
                                            <p:graphicEl>
                                              <a:dgm id="{AF7CA631-EB68-4FAE-84EF-39C658058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allAtOnce" animBg="1"/>
      <p:bldGraphic spid="35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820472" cy="2448272"/>
          </a:xfrm>
        </p:spPr>
        <p:txBody>
          <a:bodyPr/>
          <a:lstStyle/>
          <a:p>
            <a:pPr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        Le </a:t>
            </a:r>
            <a:r>
              <a:rPr lang="fr-FR" sz="2400" dirty="0" smtClean="0">
                <a:solidFill>
                  <a:schemeClr val="bg2"/>
                </a:solidFill>
              </a:rPr>
              <a:t>problème, c’est qu’en voulant appliquer encore une fois notre définition pour « continuer d’avancer » dans notre suite, nous nous confrontons à un problème. Le nouveau </a:t>
            </a:r>
            <a:r>
              <a:rPr lang="fr-FR" sz="2400" dirty="0" smtClean="0">
                <a:solidFill>
                  <a:srgbClr val="FF0000"/>
                </a:solidFill>
              </a:rPr>
              <a:t>Un+1</a:t>
            </a:r>
            <a:r>
              <a:rPr lang="fr-FR" sz="2400" dirty="0" smtClean="0">
                <a:solidFill>
                  <a:schemeClr val="bg2"/>
                </a:solidFill>
              </a:rPr>
              <a:t> va se retrouver après l’ancien </a:t>
            </a:r>
            <a:r>
              <a:rPr lang="fr-FR" sz="2400" dirty="0" smtClean="0">
                <a:solidFill>
                  <a:srgbClr val="FF0000"/>
                </a:solidFill>
              </a:rPr>
              <a:t>Un+1</a:t>
            </a:r>
            <a:r>
              <a:rPr lang="fr-FR" sz="2400" dirty="0" smtClean="0">
                <a:solidFill>
                  <a:schemeClr val="bg2"/>
                </a:solidFill>
              </a:rPr>
              <a:t> et non pas après le </a:t>
            </a:r>
            <a:r>
              <a:rPr lang="fr-FR" sz="2400" dirty="0" smtClean="0">
                <a:solidFill>
                  <a:srgbClr val="FF0000"/>
                </a:solidFill>
              </a:rPr>
              <a:t>Un.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16</a:t>
            </a:fld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395536" y="1556792"/>
            <a:ext cx="8090310" cy="1643980"/>
            <a:chOff x="-432048" y="-432048"/>
            <a:chExt cx="7302758" cy="164398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-42058" y="-432048"/>
              <a:ext cx="6912768" cy="127413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-432048" y="62198"/>
              <a:ext cx="7282618" cy="1149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 defTabSz="14668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3600" b="1" dirty="0" smtClean="0">
                  <a:solidFill>
                    <a:schemeClr val="bg2"/>
                  </a:solidFill>
                </a:rPr>
                <a:t>Choix d’étude des bases 2,3</a:t>
              </a:r>
              <a:endParaRPr lang="fr-FR" sz="3600" dirty="0" smtClean="0"/>
            </a:p>
            <a:p>
              <a:pPr lvl="0" algn="ctr" defTabSz="1466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fr-FR" sz="3300" b="1" i="1" kern="1200" dirty="0" smtClean="0">
                  <a:solidFill>
                    <a:schemeClr val="bg2"/>
                  </a:solidFill>
                </a:rPr>
                <a:t> </a:t>
              </a:r>
              <a:r>
                <a:rPr kumimoji="1" lang="fr-FR" sz="3300" b="1" i="1" kern="1200" dirty="0" smtClean="0"/>
                <a:t/>
              </a:r>
              <a:br>
                <a:rPr kumimoji="1" lang="fr-FR" sz="3300" b="1" i="1" kern="1200" dirty="0" smtClean="0"/>
              </a:br>
              <a:endParaRPr kumimoji="1" lang="fr-FR" sz="33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447856" cy="2239888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bg2"/>
                </a:solidFill>
              </a:rPr>
              <a:t> Exemples </a:t>
            </a:r>
            <a:r>
              <a:rPr lang="fr-FR" sz="2400" b="1" dirty="0" smtClean="0">
                <a:solidFill>
                  <a:schemeClr val="bg2"/>
                </a:solidFill>
              </a:rPr>
              <a:t>de suites en base 2 </a:t>
            </a:r>
            <a:r>
              <a:rPr lang="fr-FR" b="1" dirty="0" smtClean="0">
                <a:solidFill>
                  <a:schemeClr val="bg2"/>
                </a:solidFill>
              </a:rPr>
              <a:t>: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n-US" dirty="0" smtClean="0"/>
              <a:t> </a:t>
            </a:r>
            <a:r>
              <a:rPr lang="en-US" sz="2000" i="1" dirty="0" smtClean="0">
                <a:solidFill>
                  <a:schemeClr val="bg2"/>
                </a:solidFill>
              </a:rPr>
              <a:t>0000000000... </a:t>
            </a:r>
            <a:endParaRPr lang="en-US" sz="2000" i="1" dirty="0" smtClean="0">
              <a:solidFill>
                <a:schemeClr val="bg2"/>
              </a:solidFill>
            </a:endParaRPr>
          </a:p>
          <a:p>
            <a:pPr hangingPunct="0">
              <a:buFont typeface="Wingdings" pitchFamily="2" charset="2"/>
              <a:buChar char="Ø"/>
            </a:pPr>
            <a:r>
              <a:rPr lang="en-US" sz="2000" i="1" dirty="0" smtClean="0">
                <a:solidFill>
                  <a:schemeClr val="bg2"/>
                </a:solidFill>
              </a:rPr>
              <a:t>101110101111101010101111111110101010101010101010 etc</a:t>
            </a:r>
            <a:endParaRPr lang="fr-FR" sz="2000" i="1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r>
              <a:rPr lang="en-US" sz="2000" i="1" dirty="0" smtClean="0">
                <a:solidFill>
                  <a:schemeClr val="bg2"/>
                </a:solidFill>
              </a:rPr>
              <a:t>01110101111101010101111111110101010101010101010 etc</a:t>
            </a:r>
            <a:endParaRPr lang="fr-FR" sz="2000" i="1" dirty="0" smtClean="0">
              <a:solidFill>
                <a:schemeClr val="bg2"/>
              </a:solidFill>
            </a:endParaRPr>
          </a:p>
          <a:p>
            <a:pPr hangingPunct="0">
              <a:buFont typeface="Wingdings" pitchFamily="2" charset="2"/>
              <a:buChar char="Ø"/>
            </a:pPr>
            <a:r>
              <a:rPr lang="en-US" sz="2000" i="1" dirty="0" smtClean="0">
                <a:solidFill>
                  <a:schemeClr val="bg2"/>
                </a:solidFill>
              </a:rPr>
              <a:t>1110101111101010101111111110101010101010101010 etc</a:t>
            </a:r>
            <a:endParaRPr lang="fr-FR" sz="2000" i="1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endParaRPr lang="fr-FR" dirty="0" smtClean="0"/>
          </a:p>
          <a:p>
            <a:pPr hangingPunct="0">
              <a:buFont typeface="Wingdings" pitchFamily="2" charset="2"/>
              <a:buChar char="Ø"/>
            </a:pPr>
            <a:endParaRPr lang="en-US" dirty="0" smtClean="0"/>
          </a:p>
          <a:p>
            <a:pPr hangingPunct="0">
              <a:buFont typeface="Wingdings" pitchFamily="2" charset="2"/>
              <a:buChar char="Ø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17</a:t>
            </a:fld>
            <a:endParaRPr lang="fr-FR"/>
          </a:p>
        </p:txBody>
      </p:sp>
      <p:grpSp>
        <p:nvGrpSpPr>
          <p:cNvPr id="6" name="Groupe 5"/>
          <p:cNvGrpSpPr/>
          <p:nvPr/>
        </p:nvGrpSpPr>
        <p:grpSpPr>
          <a:xfrm>
            <a:off x="971600" y="332656"/>
            <a:ext cx="7128792" cy="1296144"/>
            <a:chOff x="0" y="0"/>
            <a:chExt cx="7128792" cy="1296144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7128792" cy="129614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0" y="0"/>
              <a:ext cx="7128792" cy="1296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fr-FR" b="1" u="sng" dirty="0" smtClean="0">
                  <a:solidFill>
                    <a:schemeClr val="bg2"/>
                  </a:solidFill>
                </a:rPr>
                <a:t>Choix d’étude de la base 2 et 3</a:t>
              </a:r>
              <a:endParaRPr lang="fr-FR" sz="2400" kern="12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447856" cy="338437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bg2"/>
                </a:solidFill>
              </a:rPr>
              <a:t>Exemples </a:t>
            </a:r>
            <a:r>
              <a:rPr lang="fr-FR" sz="2400" b="1" dirty="0" smtClean="0">
                <a:solidFill>
                  <a:schemeClr val="bg2"/>
                </a:solidFill>
              </a:rPr>
              <a:t>de suites en base </a:t>
            </a:r>
            <a:r>
              <a:rPr lang="fr-FR" sz="2400" b="1" dirty="0" smtClean="0">
                <a:solidFill>
                  <a:schemeClr val="bg2"/>
                </a:solidFill>
              </a:rPr>
              <a:t>3 </a:t>
            </a:r>
            <a:r>
              <a:rPr lang="fr-FR" b="1" dirty="0" smtClean="0">
                <a:solidFill>
                  <a:schemeClr val="bg2"/>
                </a:solidFill>
              </a:rPr>
              <a:t>: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/>
                </a:solidFill>
              </a:rPr>
              <a:t>0000000000... </a:t>
            </a:r>
            <a:endParaRPr lang="fr-FR" sz="2400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/>
                </a:solidFill>
              </a:rPr>
              <a:t>2222222222... </a:t>
            </a:r>
            <a:endParaRPr lang="fr-FR" sz="2400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/>
                </a:solidFill>
              </a:rPr>
              <a:t>1011212121212...</a:t>
            </a:r>
            <a:endParaRPr lang="fr-FR" sz="2400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/>
                </a:solidFill>
              </a:rPr>
              <a:t>011212121212...</a:t>
            </a:r>
            <a:endParaRPr lang="fr-FR" sz="2400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/>
                </a:solidFill>
              </a:rPr>
              <a:t>1121212121212...</a:t>
            </a:r>
            <a:endParaRPr lang="fr-FR" sz="24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/>
                </a:solidFill>
              </a:rPr>
              <a:t>121212121212...</a:t>
            </a:r>
            <a:endParaRPr lang="fr-FR" sz="2400" i="1" dirty="0" smtClean="0">
              <a:solidFill>
                <a:schemeClr val="bg2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endParaRPr lang="fr-FR" dirty="0" smtClean="0"/>
          </a:p>
          <a:p>
            <a:pPr hangingPunct="0">
              <a:buFont typeface="Wingdings" pitchFamily="2" charset="2"/>
              <a:buChar char="Ø"/>
            </a:pPr>
            <a:endParaRPr lang="en-US" dirty="0" smtClean="0"/>
          </a:p>
          <a:p>
            <a:pPr hangingPunct="0">
              <a:buFont typeface="Wingdings" pitchFamily="2" charset="2"/>
              <a:buChar char="Ø"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19</a:t>
            </a:fld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395536" y="1556792"/>
            <a:ext cx="8090310" cy="1643980"/>
            <a:chOff x="-432048" y="-432048"/>
            <a:chExt cx="7302758" cy="164398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-42058" y="-432048"/>
              <a:ext cx="6912768" cy="127413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-432048" y="62198"/>
              <a:ext cx="7282618" cy="1149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 defTabSz="14668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3200" b="1" dirty="0" smtClean="0">
                  <a:solidFill>
                    <a:schemeClr val="bg2"/>
                  </a:solidFill>
                </a:rPr>
                <a:t>Approfondissement</a:t>
              </a:r>
              <a:r>
                <a:rPr lang="fr-FR" sz="3600" b="1" dirty="0" smtClean="0">
                  <a:solidFill>
                    <a:schemeClr val="bg2"/>
                  </a:solidFill>
                </a:rPr>
                <a:t> </a:t>
              </a:r>
              <a:r>
                <a:rPr lang="fr-FR" sz="3600" b="1" dirty="0" smtClean="0">
                  <a:solidFill>
                    <a:schemeClr val="bg2"/>
                  </a:solidFill>
                </a:rPr>
                <a:t>des bases 2,3</a:t>
              </a:r>
              <a:endParaRPr lang="fr-FR" sz="3600" dirty="0" smtClean="0"/>
            </a:p>
            <a:p>
              <a:pPr lvl="0" algn="ctr" defTabSz="1466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fr-FR" sz="3300" b="1" i="1" kern="1200" dirty="0" smtClean="0">
                  <a:solidFill>
                    <a:schemeClr val="bg2"/>
                  </a:solidFill>
                </a:rPr>
                <a:t> </a:t>
              </a:r>
              <a:r>
                <a:rPr kumimoji="1" lang="fr-FR" sz="3300" b="1" i="1" kern="1200" dirty="0" smtClean="0"/>
                <a:t/>
              </a:r>
              <a:br>
                <a:rPr kumimoji="1" lang="fr-FR" sz="3300" b="1" i="1" kern="1200" dirty="0" smtClean="0"/>
              </a:br>
              <a:endParaRPr kumimoji="1" lang="fr-FR" sz="33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</a:t>
            </a:fld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1403648" y="404664"/>
            <a:ext cx="6023992" cy="992160"/>
            <a:chOff x="0" y="15951"/>
            <a:chExt cx="6023992" cy="992160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0" y="15951"/>
              <a:ext cx="6023992" cy="99216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8433" y="64384"/>
              <a:ext cx="5927126" cy="895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fr-FR" sz="3600" b="1" kern="1200" dirty="0" smtClean="0">
                  <a:solidFill>
                    <a:schemeClr val="bg1"/>
                  </a:solidFill>
                </a:rPr>
                <a:t>Introduction</a:t>
              </a:r>
              <a:endParaRPr kumimoji="1" lang="fr-FR" sz="36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04864"/>
            <a:ext cx="8136904" cy="2808312"/>
          </a:xfrm>
          <a:noFill/>
          <a:ln/>
        </p:spPr>
        <p:txBody>
          <a:bodyPr/>
          <a:lstStyle/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           Dans </a:t>
            </a:r>
            <a:r>
              <a:rPr lang="fr-FR" sz="2000" dirty="0">
                <a:solidFill>
                  <a:schemeClr val="bg2"/>
                </a:solidFill>
              </a:rPr>
              <a:t>le cadre de notre </a:t>
            </a:r>
            <a:r>
              <a:rPr lang="fr-FR" sz="2000" dirty="0" smtClean="0">
                <a:solidFill>
                  <a:schemeClr val="bg2"/>
                </a:solidFill>
              </a:rPr>
              <a:t>projet de recherche, nous avons été amenés à effectuer une recherche sur la </a:t>
            </a:r>
            <a:r>
              <a:rPr lang="fr-FR" sz="2000" dirty="0" smtClean="0">
                <a:solidFill>
                  <a:schemeClr val="bg2"/>
                </a:solidFill>
              </a:rPr>
              <a:t>d</a:t>
            </a:r>
            <a:r>
              <a:rPr lang="fr-FR" sz="2000" dirty="0" smtClean="0">
                <a:solidFill>
                  <a:schemeClr val="bg2"/>
                </a:solidFill>
              </a:rPr>
              <a:t>éfinition d’une suite symbolique , étudier  ses propriétés et comportements . </a:t>
            </a:r>
            <a:endParaRPr lang="fr-FR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   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36904" cy="1143000"/>
          </a:xfrm>
        </p:spPr>
        <p:txBody>
          <a:bodyPr/>
          <a:lstStyle/>
          <a:p>
            <a:r>
              <a:rPr lang="fr-FR" sz="3600" dirty="0" smtClean="0"/>
              <a:t>Approfondissement de la base 3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352928" cy="4536504"/>
          </a:xfrm>
        </p:spPr>
        <p:txBody>
          <a:bodyPr/>
          <a:lstStyle/>
          <a:p>
            <a:pPr lvl="0" hangingPunct="0">
              <a:buNone/>
            </a:pPr>
            <a:r>
              <a:rPr lang="en-US" sz="2400" i="1" dirty="0" smtClean="0">
                <a:solidFill>
                  <a:schemeClr val="bg2"/>
                </a:solidFill>
              </a:rPr>
              <a:t>On </a:t>
            </a:r>
            <a:r>
              <a:rPr lang="en-US" sz="2400" i="1" dirty="0" err="1" smtClean="0">
                <a:solidFill>
                  <a:schemeClr val="bg2"/>
                </a:solidFill>
              </a:rPr>
              <a:t>prend</a:t>
            </a:r>
            <a:r>
              <a:rPr lang="en-US" sz="2400" i="1" dirty="0" smtClean="0">
                <a:solidFill>
                  <a:schemeClr val="bg2"/>
                </a:solidFill>
              </a:rPr>
              <a:t> la suite qui commence par 02</a:t>
            </a:r>
          </a:p>
          <a:p>
            <a:pPr lvl="0" hangingPunct="0">
              <a:buNone/>
            </a:pPr>
            <a:endParaRPr lang="en-US" sz="2400" dirty="0" smtClean="0">
              <a:solidFill>
                <a:schemeClr val="bg2"/>
              </a:solidFill>
            </a:endParaRPr>
          </a:p>
          <a:p>
            <a:pPr lvl="0" hangingPunct="0">
              <a:buNone/>
            </a:pPr>
            <a:r>
              <a:rPr lang="en-US" sz="2400" b="1" dirty="0" smtClean="0">
                <a:solidFill>
                  <a:schemeClr val="bg2"/>
                </a:solidFill>
              </a:rPr>
              <a:t>0211122212</a:t>
            </a:r>
            <a:r>
              <a:rPr lang="en-US" sz="2400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222212122222222212121212…</a:t>
            </a:r>
            <a:r>
              <a:rPr lang="en-US" sz="2400" b="1" dirty="0" smtClean="0">
                <a:solidFill>
                  <a:schemeClr val="bg2"/>
                </a:solidFill>
              </a:rPr>
              <a:t>.</a:t>
            </a:r>
          </a:p>
          <a:p>
            <a:pPr lvl="0" hangingPunct="0">
              <a:buNone/>
            </a:pPr>
            <a:endParaRPr lang="en-US" sz="2400" b="1" dirty="0" smtClean="0">
              <a:solidFill>
                <a:schemeClr val="bg2"/>
              </a:solidFill>
            </a:endParaRPr>
          </a:p>
          <a:p>
            <a:pPr lvl="0" hangingPunct="0">
              <a:buNone/>
            </a:pPr>
            <a:r>
              <a:rPr lang="en-US" sz="2400" i="1" dirty="0" smtClean="0">
                <a:solidFill>
                  <a:schemeClr val="bg2"/>
                </a:solidFill>
              </a:rPr>
              <a:t>On pose A=12 et B=22,la suite </a:t>
            </a:r>
            <a:r>
              <a:rPr lang="en-US" sz="2400" i="1" dirty="0" err="1" smtClean="0">
                <a:solidFill>
                  <a:schemeClr val="bg2"/>
                </a:solidFill>
              </a:rPr>
              <a:t>devient</a:t>
            </a:r>
            <a:r>
              <a:rPr lang="en-US" sz="2400" i="1" dirty="0" smtClean="0">
                <a:solidFill>
                  <a:schemeClr val="bg2"/>
                </a:solidFill>
              </a:rPr>
              <a:t>:</a:t>
            </a:r>
          </a:p>
          <a:p>
            <a:pPr lvl="0" hangingPunct="0">
              <a:buNone/>
            </a:pPr>
            <a:endParaRPr lang="en-US" sz="2400" b="1" dirty="0" smtClean="0">
              <a:solidFill>
                <a:schemeClr val="bg2"/>
              </a:solidFill>
            </a:endParaRPr>
          </a:p>
          <a:p>
            <a:pPr lvl="0"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BBAABBBBAAAABBBBBBBBAAAAAAAA….</a:t>
            </a:r>
          </a:p>
          <a:p>
            <a:pPr lvl="0"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OU:</a:t>
            </a:r>
          </a:p>
          <a:p>
            <a:pPr lvl="0" hangingPunct="0">
              <a:buNone/>
            </a:pPr>
            <a:endParaRPr lang="en-US" sz="2400" dirty="0" smtClean="0">
              <a:solidFill>
                <a:schemeClr val="bg2"/>
              </a:solidFill>
            </a:endParaRPr>
          </a:p>
          <a:p>
            <a:pPr lvl="0" hangingPunc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B²A²B^4A^4B^8A^8B^16A^16….</a:t>
            </a:r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352928" cy="4608512"/>
          </a:xfrm>
        </p:spPr>
        <p:txBody>
          <a:bodyPr/>
          <a:lstStyle/>
          <a:p>
            <a:pPr lvl="0" hangingPunct="0"/>
            <a:r>
              <a:rPr lang="en-US" sz="2000" b="1" u="sng" dirty="0" err="1" smtClean="0">
                <a:solidFill>
                  <a:srgbClr val="FF0000"/>
                </a:solidFill>
              </a:rPr>
              <a:t>Cas</a:t>
            </a:r>
            <a:r>
              <a:rPr lang="en-US" sz="2000" b="1" u="sng" dirty="0" smtClean="0">
                <a:solidFill>
                  <a:srgbClr val="FF0000"/>
                </a:solidFill>
              </a:rPr>
              <a:t> n </a:t>
            </a:r>
            <a:r>
              <a:rPr lang="en-US" sz="2000" b="1" u="sng" dirty="0" err="1" smtClean="0">
                <a:solidFill>
                  <a:srgbClr val="FF0000"/>
                </a:solidFill>
              </a:rPr>
              <a:t>fini</a:t>
            </a:r>
            <a:r>
              <a:rPr lang="en-US" sz="2000" b="1" u="sng" dirty="0" smtClean="0">
                <a:solidFill>
                  <a:srgbClr val="FF0000"/>
                </a:solidFill>
              </a:rPr>
              <a:t>: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hangingPunct="0">
              <a:buNone/>
            </a:pPr>
            <a:endParaRPr lang="fr-FR" sz="20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</a:t>
            </a:r>
            <a:r>
              <a:rPr lang="fr-FR" sz="2000" dirty="0" smtClean="0">
                <a:solidFill>
                  <a:srgbClr val="FF0000"/>
                </a:solidFill>
              </a:rPr>
              <a:t>Sn</a:t>
            </a:r>
            <a:r>
              <a:rPr lang="fr-FR" sz="2000" dirty="0" smtClean="0">
                <a:solidFill>
                  <a:schemeClr val="bg2"/>
                </a:solidFill>
              </a:rPr>
              <a:t>=2+4+8+16+32+....+2^n (suite géométrique     =(1+2+4+8+16+....+2^n ) - 1=(2^(n+1) - 1) - 1</a:t>
            </a:r>
          </a:p>
          <a:p>
            <a:pPr hangingPunct="0"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</a:t>
            </a:r>
          </a:p>
          <a:p>
            <a:pPr hangingPunct="0"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</a:t>
            </a:r>
            <a:r>
              <a:rPr lang="fr-FR" sz="2000" dirty="0" smtClean="0">
                <a:solidFill>
                  <a:srgbClr val="FF0000"/>
                </a:solidFill>
              </a:rPr>
              <a:t>Sn</a:t>
            </a:r>
            <a:r>
              <a:rPr lang="fr-FR" sz="2000" dirty="0" smtClean="0">
                <a:solidFill>
                  <a:schemeClr val="bg2"/>
                </a:solidFill>
              </a:rPr>
              <a:t>= </a:t>
            </a:r>
            <a:r>
              <a:rPr lang="fr-FR" sz="2000" dirty="0" smtClean="0">
                <a:solidFill>
                  <a:srgbClr val="FF0000"/>
                </a:solidFill>
              </a:rPr>
              <a:t>2^(n+1) - 2 </a:t>
            </a:r>
            <a:r>
              <a:rPr lang="fr-FR" sz="2000" dirty="0" smtClean="0">
                <a:solidFill>
                  <a:schemeClr val="bg2"/>
                </a:solidFill>
              </a:rPr>
              <a:t>est le nombre de </a:t>
            </a:r>
            <a:r>
              <a:rPr lang="fr-FR" sz="2000" dirty="0" smtClean="0">
                <a:solidFill>
                  <a:srgbClr val="FF0000"/>
                </a:solidFill>
              </a:rPr>
              <a:t>A </a:t>
            </a:r>
            <a:r>
              <a:rPr lang="fr-FR" sz="2000" dirty="0" smtClean="0">
                <a:solidFill>
                  <a:schemeClr val="bg2"/>
                </a:solidFill>
              </a:rPr>
              <a:t>(et de </a:t>
            </a:r>
            <a:r>
              <a:rPr lang="fr-FR" sz="2000" dirty="0" smtClean="0">
                <a:solidFill>
                  <a:srgbClr val="FF0000"/>
                </a:solidFill>
              </a:rPr>
              <a:t>B</a:t>
            </a:r>
            <a:r>
              <a:rPr lang="fr-FR" sz="2000" dirty="0" smtClean="0">
                <a:solidFill>
                  <a:schemeClr val="bg2"/>
                </a:solidFill>
              </a:rPr>
              <a:t> ).</a:t>
            </a:r>
          </a:p>
          <a:p>
            <a:pPr hangingPunct="0"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Nous pouvons aussi dire que ce résultat montre qu’à partir d’un certain rang, il y a trois fois plus de 2 que de 3</a:t>
            </a:r>
            <a:r>
              <a:rPr lang="fr-FR" sz="2000" dirty="0" smtClean="0"/>
              <a:t>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6096000" cy="1143000"/>
          </a:xfrm>
        </p:spPr>
        <p:txBody>
          <a:bodyPr/>
          <a:lstStyle/>
          <a:p>
            <a:pPr lvl="0"/>
            <a:r>
              <a:rPr lang="en-US" sz="2400" dirty="0" err="1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Cas</a:t>
            </a:r>
            <a:r>
              <a:rPr lang="en-US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n </a:t>
            </a:r>
            <a:r>
              <a:rPr lang="en-US" sz="2400" dirty="0" err="1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infini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  <a:r>
              <a:rPr lang="fr-FR" b="0" dirty="0" smtClean="0">
                <a:solidFill>
                  <a:schemeClr val="bg2"/>
                </a:solidFill>
              </a:rPr>
              <a:t/>
            </a:r>
            <a:br>
              <a:rPr lang="fr-FR" b="0" dirty="0" smtClean="0">
                <a:solidFill>
                  <a:schemeClr val="bg2"/>
                </a:solidFill>
              </a:rPr>
            </a:br>
            <a:endParaRPr lang="fr-FR" b="0" dirty="0">
              <a:solidFill>
                <a:schemeClr val="bg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5040560"/>
          </a:xfrm>
        </p:spPr>
        <p:txBody>
          <a:bodyPr/>
          <a:lstStyle/>
          <a:p>
            <a:pPr hangingPunct="0">
              <a:buNone/>
            </a:pPr>
            <a:r>
              <a:rPr lang="fr-FR" sz="2400" i="1" dirty="0" smtClean="0">
                <a:solidFill>
                  <a:schemeClr val="bg2"/>
                </a:solidFill>
              </a:rPr>
              <a:t>Nous l’exprimons donc ainsi </a:t>
            </a:r>
            <a:r>
              <a:rPr lang="fr-FR" sz="2400" dirty="0" smtClean="0">
                <a:solidFill>
                  <a:schemeClr val="bg2"/>
                </a:solidFill>
              </a:rPr>
              <a:t>: 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 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Sn</a:t>
            </a:r>
            <a:r>
              <a:rPr lang="fr-FR" sz="2400" dirty="0" smtClean="0">
                <a:solidFill>
                  <a:schemeClr val="bg2"/>
                </a:solidFill>
              </a:rPr>
              <a:t>=2+4+8+16+32</a:t>
            </a:r>
            <a:r>
              <a:rPr lang="fr-FR" sz="2400" dirty="0" smtClean="0">
                <a:solidFill>
                  <a:schemeClr val="bg2"/>
                </a:solidFill>
              </a:rPr>
              <a:t>+.....+2^n+....  est un nombre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2-</a:t>
            </a:r>
            <a:r>
              <a:rPr lang="fr-FR" sz="2400" dirty="0" smtClean="0">
                <a:solidFill>
                  <a:schemeClr val="bg2"/>
                </a:solidFill>
              </a:rPr>
              <a:t>adique 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</a:t>
            </a:r>
          </a:p>
          <a:p>
            <a:pPr hangingPunct="0">
              <a:buNone/>
            </a:pPr>
            <a:r>
              <a:rPr lang="fr-FR" sz="2400" i="1" dirty="0" smtClean="0">
                <a:solidFill>
                  <a:schemeClr val="bg2"/>
                </a:solidFill>
              </a:rPr>
              <a:t>Selon </a:t>
            </a:r>
            <a:r>
              <a:rPr lang="fr-FR" sz="2400" i="1" dirty="0" smtClean="0">
                <a:solidFill>
                  <a:schemeClr val="bg2"/>
                </a:solidFill>
              </a:rPr>
              <a:t>la Décomposition canonique de </a:t>
            </a:r>
            <a:r>
              <a:rPr lang="fr-FR" sz="2400" i="1" dirty="0" err="1" smtClean="0">
                <a:solidFill>
                  <a:schemeClr val="bg2"/>
                </a:solidFill>
              </a:rPr>
              <a:t>Hensel</a:t>
            </a:r>
            <a:r>
              <a:rPr lang="fr-FR" sz="2400" i="1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>
                <a:solidFill>
                  <a:schemeClr val="bg2"/>
                </a:solidFill>
              </a:rPr>
              <a:t>: 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 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1+2+4+8+16+32+.....+2^n+...</a:t>
            </a:r>
            <a:r>
              <a:rPr lang="fr-FR" sz="2400" dirty="0" smtClean="0">
                <a:solidFill>
                  <a:schemeClr val="bg2"/>
                </a:solidFill>
              </a:rPr>
              <a:t>=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-1</a:t>
            </a:r>
            <a:r>
              <a:rPr lang="fr-FR" sz="2400" dirty="0" smtClean="0">
                <a:solidFill>
                  <a:schemeClr val="bg2"/>
                </a:solidFill>
              </a:rPr>
              <a:t>, pour n supérieur ou égal à 0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   </a:t>
            </a:r>
          </a:p>
          <a:p>
            <a:pPr hangingPunct="0">
              <a:buNone/>
            </a:pPr>
            <a:r>
              <a:rPr lang="fr-FR" sz="2400" i="1" dirty="0" smtClean="0">
                <a:solidFill>
                  <a:schemeClr val="bg2"/>
                </a:solidFill>
              </a:rPr>
              <a:t>En </a:t>
            </a:r>
            <a:r>
              <a:rPr lang="fr-FR" sz="2400" i="1" dirty="0" smtClean="0">
                <a:solidFill>
                  <a:schemeClr val="bg2"/>
                </a:solidFill>
              </a:rPr>
              <a:t>l'occurrence, </a:t>
            </a:r>
            <a:r>
              <a:rPr lang="fr-FR" sz="2400" i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n</a:t>
            </a:r>
            <a:r>
              <a:rPr lang="fr-FR" sz="2400" i="1" dirty="0" smtClean="0">
                <a:solidFill>
                  <a:schemeClr val="bg2"/>
                </a:solidFill>
              </a:rPr>
              <a:t> supérieur ou égal à </a:t>
            </a:r>
            <a:r>
              <a:rPr lang="fr-FR" sz="2400" i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1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,</a:t>
            </a:r>
            <a:r>
              <a:rPr lang="fr-FR" sz="2400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Sn</a:t>
            </a:r>
            <a:r>
              <a:rPr lang="fr-FR" sz="2400" dirty="0" smtClean="0">
                <a:solidFill>
                  <a:schemeClr val="bg2"/>
                </a:solidFill>
              </a:rPr>
              <a:t>=2+4+8+16+32+.....+2^n+.... =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-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2</a:t>
            </a:r>
            <a:endParaRPr lang="fr-FR" sz="2400" dirty="0" smtClean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68760"/>
            <a:ext cx="8748464" cy="4248472"/>
          </a:xfrm>
        </p:spPr>
        <p:txBody>
          <a:bodyPr/>
          <a:lstStyle/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 </a:t>
            </a:r>
            <a:r>
              <a:rPr lang="fr-FR" sz="2400" i="1" dirty="0" smtClean="0">
                <a:solidFill>
                  <a:schemeClr val="bg2"/>
                </a:solidFill>
              </a:rPr>
              <a:t>Nous </a:t>
            </a:r>
            <a:r>
              <a:rPr lang="fr-FR" sz="2400" i="1" dirty="0" smtClean="0">
                <a:solidFill>
                  <a:schemeClr val="bg2"/>
                </a:solidFill>
              </a:rPr>
              <a:t>avons décidé de prendre la suite commençant par 01:</a:t>
            </a:r>
          </a:p>
          <a:p>
            <a:pPr hangingPunct="0">
              <a:buNone/>
            </a:pPr>
            <a:r>
              <a:rPr lang="fr-FR" sz="2400" i="1" dirty="0" smtClean="0">
                <a:solidFill>
                  <a:schemeClr val="bg2"/>
                </a:solidFill>
              </a:rPr>
              <a:t>     </a:t>
            </a:r>
            <a:r>
              <a:rPr lang="fr-FR" sz="2400" i="1" dirty="0" smtClean="0">
                <a:solidFill>
                  <a:schemeClr val="bg2"/>
                </a:solidFill>
              </a:rPr>
              <a:t>Les opérations possibles sont :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>
                <a:solidFill>
                  <a:schemeClr val="bg2"/>
                </a:solidFill>
              </a:rPr>
              <a:t>        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1²+1²=0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        0²+1²=1²+0²=1</a:t>
            </a:r>
            <a:r>
              <a:rPr lang="fr-FR" sz="2400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>
                <a:solidFill>
                  <a:schemeClr val="bg2"/>
                </a:solidFill>
              </a:rPr>
              <a:t>(0 </a:t>
            </a:r>
            <a:r>
              <a:rPr lang="fr-FR" sz="2400" dirty="0" smtClean="0">
                <a:solidFill>
                  <a:schemeClr val="bg2"/>
                </a:solidFill>
              </a:rPr>
              <a:t>est l'élément neutre)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 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Pour étudier la base 2, nous avons décidé de considérer uniquement des unités des résultats</a:t>
            </a:r>
            <a:endParaRPr lang="fr-FR" sz="24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fr-FR" sz="2400" i="1" dirty="0" smtClean="0">
                <a:solidFill>
                  <a:schemeClr val="bg2"/>
                </a:solidFill>
              </a:rPr>
              <a:t>nous décidons d’écrire la suite de cette façon </a:t>
            </a:r>
            <a:r>
              <a:rPr lang="fr-FR" sz="2400" dirty="0" smtClean="0">
                <a:solidFill>
                  <a:schemeClr val="bg2"/>
                </a:solidFill>
              </a:rPr>
              <a:t>:  01</a:t>
            </a:r>
            <a:r>
              <a:rPr lang="fr-FR" sz="2400" dirty="0" smtClean="0">
                <a:solidFill>
                  <a:srgbClr val="FF0000"/>
                </a:solidFill>
              </a:rPr>
              <a:t>101010101010</a:t>
            </a:r>
            <a:r>
              <a:rPr lang="fr-FR" sz="2400" dirty="0" smtClean="0">
                <a:solidFill>
                  <a:schemeClr val="bg2"/>
                </a:solidFill>
              </a:rPr>
              <a:t>... On pose A=0 et B=1 et la suite devient:</a:t>
            </a:r>
          </a:p>
          <a:p>
            <a:pPr hangingPunct="0">
              <a:buNone/>
            </a:pPr>
            <a:r>
              <a:rPr lang="fr-FR" sz="2400" dirty="0" smtClean="0">
                <a:solidFill>
                  <a:schemeClr val="bg2"/>
                </a:solidFill>
              </a:rPr>
              <a:t>BABABABABABA….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395536" y="332656"/>
            <a:ext cx="813690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Approfondissement de la base 2</a:t>
            </a:r>
            <a:r>
              <a:rPr kumimoji="1" lang="fr-FR" sz="36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1" lang="fr-FR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437112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bg2"/>
                </a:solidFill>
              </a:rPr>
              <a:t>.</a:t>
            </a:r>
            <a:endParaRPr lang="fr-FR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112568"/>
          </a:xfrm>
        </p:spPr>
        <p:txBody>
          <a:bodyPr/>
          <a:lstStyle/>
          <a:p>
            <a:pPr lvl="0">
              <a:buNone/>
            </a:pPr>
            <a:r>
              <a:rPr lang="fr-FR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Cas n </a:t>
            </a:r>
            <a:r>
              <a:rPr lang="fr-FR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fini </a:t>
            </a:r>
            <a:r>
              <a:rPr lang="fr-FR" b="1" u="sng" dirty="0" smtClean="0"/>
              <a:t>: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Sn</a:t>
            </a:r>
            <a:r>
              <a:rPr lang="fr-FR" dirty="0" smtClean="0">
                <a:solidFill>
                  <a:schemeClr val="bg2"/>
                </a:solidFill>
              </a:rPr>
              <a:t>=1+1+1+1+1+1</a:t>
            </a:r>
            <a:r>
              <a:rPr lang="fr-FR" dirty="0" smtClean="0">
                <a:solidFill>
                  <a:schemeClr val="bg2"/>
                </a:solidFill>
              </a:rPr>
              <a:t>+.....+1 (n fois) = </a:t>
            </a:r>
            <a:r>
              <a:rPr lang="fr-FR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n</a:t>
            </a:r>
            <a:r>
              <a:rPr lang="fr-FR" dirty="0" smtClean="0">
                <a:solidFill>
                  <a:schemeClr val="bg2"/>
                </a:solidFill>
              </a:rPr>
              <a:t> </a:t>
            </a:r>
          </a:p>
          <a:p>
            <a:pPr lvl="0" hangingPunct="0">
              <a:buNone/>
            </a:pPr>
            <a:endParaRPr lang="en-US" sz="2400" b="1" u="sng" dirty="0" smtClean="0"/>
          </a:p>
          <a:p>
            <a:pPr lvl="0" hangingPunct="0">
              <a:buNone/>
            </a:pPr>
            <a:r>
              <a:rPr lang="en-US" sz="2400" b="1" dirty="0" err="1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Cas</a:t>
            </a:r>
            <a:r>
              <a:rPr lang="en-US" sz="2400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n </a:t>
            </a:r>
            <a:r>
              <a:rPr lang="en-US" sz="2400" b="1" dirty="0" err="1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infini</a:t>
            </a:r>
            <a:r>
              <a:rPr lang="en-US" sz="2400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u="sng" dirty="0" smtClean="0"/>
              <a:t>:</a:t>
            </a:r>
            <a:endParaRPr lang="fr-FR" sz="2400" dirty="0" smtClean="0"/>
          </a:p>
          <a:p>
            <a:pPr hangingPunct="0">
              <a:buNone/>
            </a:pPr>
            <a:r>
              <a:rPr lang="fr-FR" sz="24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Sn</a:t>
            </a:r>
            <a:r>
              <a:rPr lang="fr-FR" sz="2400" dirty="0" smtClean="0">
                <a:solidFill>
                  <a:schemeClr val="bg2"/>
                </a:solidFill>
              </a:rPr>
              <a:t>=1+1+1+1+1+1+.....+</a:t>
            </a:r>
            <a:r>
              <a:rPr lang="fr-FR" sz="2400" dirty="0" smtClean="0">
                <a:solidFill>
                  <a:schemeClr val="bg2"/>
                </a:solidFill>
              </a:rPr>
              <a:t>1…</a:t>
            </a:r>
          </a:p>
          <a:p>
            <a:pPr hangingPunct="0">
              <a:buNone/>
            </a:pPr>
            <a:endParaRPr lang="fr-FR" sz="2400" dirty="0" smtClean="0">
              <a:solidFill>
                <a:schemeClr val="bg2"/>
              </a:solidFill>
            </a:endParaRPr>
          </a:p>
          <a:p>
            <a:pPr hangingPunct="0">
              <a:buNone/>
            </a:pPr>
            <a:r>
              <a:rPr lang="fr-FR" dirty="0" smtClean="0">
                <a:solidFill>
                  <a:schemeClr val="bg2"/>
                </a:solidFill>
              </a:rPr>
              <a:t>On a trouvé que </a:t>
            </a:r>
            <a:r>
              <a:rPr lang="fr-FR" dirty="0" smtClean="0">
                <a:solidFill>
                  <a:schemeClr val="bg2"/>
                </a:solidFill>
              </a:rPr>
              <a:t>"somme de 1 quand n allant de 1 à l'infini" est inférieure à -2 </a:t>
            </a:r>
          </a:p>
          <a:p>
            <a:pPr hangingPunct="0">
              <a:buNone/>
            </a:pPr>
            <a:endParaRPr lang="fr-FR" dirty="0" smtClean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hangingPunct="0">
              <a:buNone/>
            </a:pPr>
            <a:endParaRPr lang="fr-FR" dirty="0" smtClean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fr-FR" dirty="0" smtClean="0"/>
              <a:t>                                                                                  #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2276872"/>
            <a:ext cx="6096000" cy="1143000"/>
          </a:xfrm>
        </p:spPr>
        <p:txBody>
          <a:bodyPr/>
          <a:lstStyle/>
          <a:p>
            <a:pPr algn="ctr"/>
            <a:r>
              <a:rPr lang="fr-FR" dirty="0" smtClean="0"/>
              <a:t>Conclusion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/>
        </p:nvGraphicFramePr>
        <p:xfrm>
          <a:off x="1043608" y="260648"/>
          <a:ext cx="6096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5B963D-4DC0-43D7-8CB1-06835E1FF5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855B963D-4DC0-43D7-8CB1-06835E1FF5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E302DE-CDC1-4D54-981E-32EC32BF5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2EE302DE-CDC1-4D54-981E-32EC32BF5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12BEE9-A461-45CB-B9F7-F55CE455CB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A212BEE9-A461-45CB-B9F7-F55CE455CB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0A66BF-9BBC-401E-A5A9-39586818D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CD0A66BF-9BBC-401E-A5A9-39586818DB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1115616" y="2132856"/>
          <a:ext cx="691276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800"/>
            <a:ext cx="8964488" cy="3816424"/>
          </a:xfrm>
          <a:noFill/>
          <a:ln/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sz="2000" dirty="0" smtClean="0">
                <a:solidFill>
                  <a:schemeClr val="bg2"/>
                </a:solidFill>
              </a:rPr>
              <a:t>Manon voulait s’en tenir à la suite « qui ne sert à rien » : la concaténation </a:t>
            </a:r>
            <a:r>
              <a:rPr lang="fr-FR" sz="2000" dirty="0" smtClean="0">
                <a:solidFill>
                  <a:schemeClr val="bg2"/>
                </a:solidFill>
              </a:rPr>
              <a:t>de multiplications</a:t>
            </a:r>
            <a:r>
              <a:rPr lang="fr-FR" sz="2000" dirty="0" smtClean="0">
                <a:solidFill>
                  <a:schemeClr val="bg2"/>
                </a:solidFill>
              </a:rPr>
              <a:t>. Exemple : 2 5 1 0 5 0 0 etc. </a:t>
            </a:r>
            <a:endParaRPr lang="fr-FR" sz="20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v"/>
            </a:pPr>
            <a:endParaRPr lang="fr-FR" sz="20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z="2000" dirty="0" smtClean="0">
                <a:solidFill>
                  <a:schemeClr val="bg2"/>
                </a:solidFill>
              </a:rPr>
              <a:t>Amine </a:t>
            </a:r>
            <a:r>
              <a:rPr lang="fr-FR" sz="2000" dirty="0" smtClean="0">
                <a:solidFill>
                  <a:schemeClr val="bg2"/>
                </a:solidFill>
              </a:rPr>
              <a:t>voulait nous soumettre autre chose mais qui n’était en fait pas réellement dans le sujet puisque ce n’était finalement qu’une « complication inutile de la multiplication ». </a:t>
            </a:r>
            <a:endParaRPr lang="fr-FR" sz="20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v"/>
            </a:pPr>
            <a:endParaRPr lang="fr-FR" sz="2000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z="2000" dirty="0" smtClean="0">
                <a:solidFill>
                  <a:schemeClr val="bg2"/>
                </a:solidFill>
              </a:rPr>
              <a:t>Mohamed </a:t>
            </a:r>
            <a:r>
              <a:rPr lang="fr-FR" sz="2000" dirty="0" smtClean="0">
                <a:solidFill>
                  <a:schemeClr val="bg2"/>
                </a:solidFill>
              </a:rPr>
              <a:t>nous a alors proposé une suite qui ressemble à la première, mais qui cette fois, est le fruit de notre - ou plutôt sa - créativité</a:t>
            </a:r>
          </a:p>
          <a:p>
            <a:pPr>
              <a:buNone/>
            </a:pPr>
            <a:endParaRPr lang="fr-FR" sz="2000" dirty="0">
              <a:solidFill>
                <a:schemeClr val="bg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5</a:t>
            </a:fld>
            <a:endParaRPr lang="fr-FR" dirty="0"/>
          </a:p>
        </p:txBody>
      </p:sp>
      <p:graphicFrame>
        <p:nvGraphicFramePr>
          <p:cNvPr id="7" name="Diagramme 6"/>
          <p:cNvGraphicFramePr/>
          <p:nvPr/>
        </p:nvGraphicFramePr>
        <p:xfrm>
          <a:off x="1475656" y="188640"/>
          <a:ext cx="6096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EDDB7BC-3D41-47D0-A633-6A91B22E8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0EDDB7BC-3D41-47D0-A633-6A91B22E88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Graphic spid="7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536504"/>
          </a:xfrm>
        </p:spPr>
        <p:txBody>
          <a:bodyPr/>
          <a:lstStyle/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</a:t>
            </a:r>
            <a:r>
              <a:rPr lang="fr-FR" sz="2000" dirty="0" smtClean="0">
                <a:solidFill>
                  <a:schemeClr val="bg2"/>
                </a:solidFill>
              </a:rPr>
              <a:t>         A</a:t>
            </a:r>
            <a:r>
              <a:rPr lang="fr-FR" sz="2000" dirty="0" smtClean="0">
                <a:solidFill>
                  <a:schemeClr val="bg2"/>
                </a:solidFill>
              </a:rPr>
              <a:t>llions-nous </a:t>
            </a:r>
            <a:r>
              <a:rPr lang="fr-FR" sz="2000" dirty="0" smtClean="0">
                <a:solidFill>
                  <a:schemeClr val="bg2"/>
                </a:solidFill>
              </a:rPr>
              <a:t>voir cette suite de façon purement arithmétique ou aussi géométrique ? Allions-nous la considérer en tant que suite ou fonction ? </a:t>
            </a:r>
            <a:endParaRPr lang="fr-FR" sz="20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fr-FR" sz="2000" dirty="0" smtClean="0">
              <a:solidFill>
                <a:schemeClr val="bg2"/>
              </a:solidFill>
            </a:endParaRP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Pour </a:t>
            </a:r>
            <a:r>
              <a:rPr lang="en-US" sz="2000" dirty="0" err="1" smtClean="0">
                <a:solidFill>
                  <a:schemeClr val="bg2"/>
                </a:solidFill>
              </a:rPr>
              <a:t>étudier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sa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périodicité</a:t>
            </a:r>
            <a:r>
              <a:rPr lang="en-US" sz="2000" dirty="0" smtClean="0">
                <a:solidFill>
                  <a:schemeClr val="bg2"/>
                </a:solidFill>
              </a:rPr>
              <a:t>, nous </a:t>
            </a:r>
            <a:r>
              <a:rPr lang="en-US" sz="2000" dirty="0" err="1" smtClean="0">
                <a:solidFill>
                  <a:schemeClr val="bg2"/>
                </a:solidFill>
              </a:rPr>
              <a:t>décidons</a:t>
            </a:r>
            <a:r>
              <a:rPr lang="en-US" sz="2000" dirty="0" smtClean="0">
                <a:solidFill>
                  <a:schemeClr val="bg2"/>
                </a:solidFill>
              </a:rPr>
              <a:t> de </a:t>
            </a:r>
            <a:r>
              <a:rPr lang="en-US" sz="2000" dirty="0" err="1" smtClean="0">
                <a:solidFill>
                  <a:schemeClr val="bg2"/>
                </a:solidFill>
              </a:rPr>
              <a:t>l’exprimer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comme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une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fonction</a:t>
            </a:r>
            <a:r>
              <a:rPr lang="en-US" sz="2000" dirty="0" smtClean="0">
                <a:solidFill>
                  <a:schemeClr val="bg2"/>
                </a:solidFill>
              </a:rPr>
              <a:t> à </a:t>
            </a:r>
            <a:r>
              <a:rPr lang="en-US" sz="2000" dirty="0" err="1" smtClean="0">
                <a:solidFill>
                  <a:schemeClr val="bg2"/>
                </a:solidFill>
              </a:rPr>
              <a:t>deux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variables : </a:t>
            </a:r>
            <a:endParaRPr lang="fr-FR" sz="200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fr-FR" sz="200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000" dirty="0" err="1" smtClean="0">
                <a:solidFill>
                  <a:schemeClr val="bg2"/>
                </a:solidFill>
              </a:rPr>
              <a:t>Soit</a:t>
            </a:r>
            <a:r>
              <a:rPr lang="en-US" sz="2000" dirty="0" smtClean="0">
                <a:solidFill>
                  <a:schemeClr val="bg2"/>
                </a:solidFill>
              </a:rPr>
              <a:t> f la </a:t>
            </a:r>
            <a:r>
              <a:rPr lang="en-US" sz="2000" dirty="0" err="1" smtClean="0">
                <a:solidFill>
                  <a:schemeClr val="bg2"/>
                </a:solidFill>
              </a:rPr>
              <a:t>fonction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définie</a:t>
            </a:r>
            <a:r>
              <a:rPr lang="en-US" sz="2000" dirty="0" smtClean="0">
                <a:solidFill>
                  <a:schemeClr val="bg2"/>
                </a:solidFill>
              </a:rPr>
              <a:t> de N </a:t>
            </a:r>
            <a:r>
              <a:rPr lang="en-US" sz="2000" dirty="0" err="1" smtClean="0">
                <a:solidFill>
                  <a:schemeClr val="bg2"/>
                </a:solidFill>
              </a:rPr>
              <a:t>dans</a:t>
            </a:r>
            <a:r>
              <a:rPr lang="en-US" sz="2000" dirty="0" smtClean="0">
                <a:solidFill>
                  <a:schemeClr val="bg2"/>
                </a:solidFill>
              </a:rPr>
              <a:t> N par f(x) = x²</a:t>
            </a:r>
            <a:endParaRPr lang="fr-FR" sz="2000" dirty="0" smtClean="0">
              <a:solidFill>
                <a:schemeClr val="bg2"/>
              </a:solidFill>
            </a:endParaRPr>
          </a:p>
          <a:p>
            <a:pPr hangingPunct="0"/>
            <a:r>
              <a:rPr lang="en-US" sz="2000" dirty="0" err="1" smtClean="0">
                <a:solidFill>
                  <a:schemeClr val="bg2"/>
                </a:solidFill>
              </a:rPr>
              <a:t>Soit</a:t>
            </a:r>
            <a:r>
              <a:rPr lang="en-US" sz="2000" dirty="0" smtClean="0">
                <a:solidFill>
                  <a:schemeClr val="bg2"/>
                </a:solidFill>
              </a:rPr>
              <a:t> g la </a:t>
            </a:r>
            <a:r>
              <a:rPr lang="en-US" sz="2000" dirty="0" err="1" smtClean="0">
                <a:solidFill>
                  <a:schemeClr val="bg2"/>
                </a:solidFill>
              </a:rPr>
              <a:t>fonction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définie</a:t>
            </a:r>
            <a:r>
              <a:rPr lang="en-US" sz="2000" dirty="0" smtClean="0">
                <a:solidFill>
                  <a:schemeClr val="bg2"/>
                </a:solidFill>
              </a:rPr>
              <a:t> de N </a:t>
            </a:r>
            <a:r>
              <a:rPr lang="en-US" sz="2000" dirty="0" err="1" smtClean="0">
                <a:solidFill>
                  <a:schemeClr val="bg2"/>
                </a:solidFill>
              </a:rPr>
              <a:t>dans</a:t>
            </a:r>
            <a:r>
              <a:rPr lang="en-US" sz="2000" dirty="0" smtClean="0">
                <a:solidFill>
                  <a:schemeClr val="bg2"/>
                </a:solidFill>
              </a:rPr>
              <a:t> N par g(</a:t>
            </a:r>
            <a:r>
              <a:rPr lang="en-US" sz="2000" dirty="0" err="1" smtClean="0">
                <a:solidFill>
                  <a:schemeClr val="bg2"/>
                </a:solidFill>
              </a:rPr>
              <a:t>x,y</a:t>
            </a:r>
            <a:r>
              <a:rPr lang="en-US" sz="2000" dirty="0" smtClean="0">
                <a:solidFill>
                  <a:schemeClr val="bg2"/>
                </a:solidFill>
              </a:rPr>
              <a:t>) = </a:t>
            </a:r>
            <a:r>
              <a:rPr lang="en-US" sz="2000" dirty="0" err="1" smtClean="0">
                <a:solidFill>
                  <a:schemeClr val="bg2"/>
                </a:solidFill>
              </a:rPr>
              <a:t>x+y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endParaRPr lang="fr-FR" sz="2000" dirty="0" smtClean="0">
              <a:solidFill>
                <a:schemeClr val="bg2"/>
              </a:solidFill>
            </a:endParaRPr>
          </a:p>
          <a:p>
            <a:pPr lvl="1">
              <a:buNone/>
            </a:pPr>
            <a:endParaRPr lang="fr-FR" sz="200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fr-FR" sz="200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        </a:t>
            </a:r>
            <a:endParaRPr lang="fr-FR" sz="2000" dirty="0">
              <a:solidFill>
                <a:schemeClr val="bg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79512" y="6093296"/>
            <a:ext cx="1905000" cy="457200"/>
          </a:xfrm>
        </p:spPr>
        <p:txBody>
          <a:bodyPr/>
          <a:lstStyle/>
          <a:p>
            <a:fld id="{A1DB3213-9E61-4845-9D67-C664C163C147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096000" cy="1143000"/>
          </a:xfrm>
        </p:spPr>
        <p:txBody>
          <a:bodyPr/>
          <a:lstStyle/>
          <a:p>
            <a:r>
              <a:rPr lang="fr-FR" sz="3600" u="sng" dirty="0" smtClean="0"/>
              <a:t>Définition </a:t>
            </a:r>
            <a:r>
              <a:rPr lang="fr-FR" sz="3600" u="sng" dirty="0" smtClean="0"/>
              <a:t>de la </a:t>
            </a:r>
            <a:r>
              <a:rPr lang="fr-FR" sz="3600" u="sng" dirty="0" smtClean="0"/>
              <a:t>suite</a:t>
            </a:r>
            <a:r>
              <a:rPr lang="en-US" sz="3600" i="1" u="sng" dirty="0" smtClean="0"/>
              <a:t>: </a:t>
            </a:r>
            <a:r>
              <a:rPr lang="fr-FR" sz="3600" u="sng" dirty="0" smtClean="0"/>
              <a:t/>
            </a:r>
            <a:br>
              <a:rPr lang="fr-FR" sz="3600" u="sng" dirty="0" smtClean="0"/>
            </a:br>
            <a:endParaRPr lang="fr-FR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6096000" cy="875184"/>
          </a:xfrm>
        </p:spPr>
        <p:txBody>
          <a:bodyPr/>
          <a:lstStyle/>
          <a:p>
            <a:r>
              <a:rPr lang="fr-FR" dirty="0" smtClean="0"/>
              <a:t>Résultat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992888" cy="1080120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Nous </a:t>
            </a:r>
            <a:r>
              <a:rPr lang="en-US" dirty="0" err="1" smtClean="0">
                <a:solidFill>
                  <a:schemeClr val="bg2"/>
                </a:solidFill>
              </a:rPr>
              <a:t>avons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alors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dit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que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notre</a:t>
            </a:r>
            <a:r>
              <a:rPr lang="en-US" dirty="0" smtClean="0">
                <a:solidFill>
                  <a:schemeClr val="bg2"/>
                </a:solidFill>
              </a:rPr>
              <a:t> suite </a:t>
            </a:r>
            <a:r>
              <a:rPr lang="en-US" dirty="0" err="1" smtClean="0">
                <a:solidFill>
                  <a:schemeClr val="bg2"/>
                </a:solidFill>
              </a:rPr>
              <a:t>pouvait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s’écrire</a:t>
            </a:r>
            <a:r>
              <a:rPr lang="en-US" dirty="0" smtClean="0">
                <a:solidFill>
                  <a:schemeClr val="bg2"/>
                </a:solidFill>
              </a:rPr>
              <a:t> : </a:t>
            </a:r>
            <a:endParaRPr lang="en-US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2"/>
                </a:solidFill>
              </a:rPr>
              <a:t>                             </a:t>
            </a:r>
            <a:endParaRPr lang="fr-FR" dirty="0" smtClean="0">
              <a:solidFill>
                <a:schemeClr val="bg2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483768" y="2780928"/>
            <a:ext cx="3744416" cy="46166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           </a:t>
            </a:r>
            <a:r>
              <a:rPr lang="en-US" dirty="0" smtClean="0">
                <a:solidFill>
                  <a:schemeClr val="bg2"/>
                </a:solidFill>
              </a:rPr>
              <a:t>f(g(a</a:t>
            </a:r>
            <a:r>
              <a:rPr lang="en-US" dirty="0" smtClean="0">
                <a:solidFill>
                  <a:schemeClr val="bg2"/>
                </a:solidFill>
              </a:rPr>
              <a:t>), g(b))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332656"/>
            <a:ext cx="9144000" cy="5616624"/>
          </a:xfrm>
          <a:noFill/>
          <a:ln/>
        </p:spPr>
        <p:txBody>
          <a:bodyPr/>
          <a:lstStyle/>
          <a:p>
            <a:pPr>
              <a:buNone/>
            </a:pPr>
            <a:endParaRPr lang="fr-FR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        </a:t>
            </a:r>
            <a:endParaRPr lang="fr-FR" sz="2000" b="1" dirty="0" smtClean="0">
              <a:solidFill>
                <a:schemeClr val="bg2"/>
              </a:solidFill>
            </a:endParaRPr>
          </a:p>
          <a:p>
            <a:pPr lvl="1">
              <a:buNone/>
            </a:pPr>
            <a:endParaRPr lang="fr-FR" sz="1800" dirty="0" smtClean="0">
              <a:solidFill>
                <a:schemeClr val="bg2"/>
              </a:solidFill>
            </a:endParaRPr>
          </a:p>
          <a:p>
            <a:pPr lvl="1">
              <a:buNone/>
            </a:pPr>
            <a:endParaRPr lang="fr-FR" sz="1800" dirty="0" smtClean="0">
              <a:solidFill>
                <a:schemeClr val="bg2"/>
              </a:solidFill>
            </a:endParaRPr>
          </a:p>
          <a:p>
            <a:pPr lvl="1">
              <a:buNone/>
            </a:pPr>
            <a:endParaRPr lang="fr-FR" sz="1800" dirty="0" smtClean="0"/>
          </a:p>
          <a:p>
            <a:pPr>
              <a:buNone/>
            </a:pPr>
            <a:endParaRPr lang="fr-FR" sz="20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bg2"/>
                </a:solidFill>
              </a:rPr>
              <a:t> </a:t>
            </a:r>
            <a:endParaRPr lang="fr-FR" sz="2000" dirty="0">
              <a:solidFill>
                <a:schemeClr val="bg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588224" y="6309320"/>
            <a:ext cx="2555776" cy="54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332656"/>
          <a:ext cx="9144000" cy="5256584"/>
        </p:xfrm>
        <a:graphic>
          <a:graphicData uri="http://schemas.openxmlformats.org/presentationml/2006/ole">
            <p:oleObj spid="_x0000_s23553" name="Image bitmap" r:id="rId3" imgW="5847876" imgH="6114663" progId="Paint.Picture">
              <p:embed/>
            </p:oleObj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835696" y="580526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Schema n°1 : </a:t>
            </a:r>
            <a:r>
              <a:rPr lang="en-US" dirty="0" err="1" smtClean="0">
                <a:solidFill>
                  <a:schemeClr val="bg2"/>
                </a:solidFill>
              </a:rPr>
              <a:t>modélisation</a:t>
            </a:r>
            <a:r>
              <a:rPr lang="en-US" dirty="0" smtClean="0">
                <a:solidFill>
                  <a:schemeClr val="bg2"/>
                </a:solidFill>
              </a:rPr>
              <a:t> de la suite</a:t>
            </a:r>
            <a:endParaRPr lang="fr-FR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6096000" cy="1143000"/>
          </a:xfrm>
        </p:spPr>
        <p:txBody>
          <a:bodyPr/>
          <a:lstStyle/>
          <a:p>
            <a:r>
              <a:rPr lang="en-US" i="1" u="sng" dirty="0" smtClean="0"/>
              <a:t>Explication du </a:t>
            </a:r>
            <a:r>
              <a:rPr lang="en-US" i="1" u="sng" dirty="0" err="1" smtClean="0"/>
              <a:t>schéma</a:t>
            </a:r>
            <a:r>
              <a:rPr lang="en-US" i="1" u="sng" dirty="0" smtClean="0"/>
              <a:t> :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114800"/>
          </a:xfrm>
        </p:spPr>
        <p:txBody>
          <a:bodyPr/>
          <a:lstStyle/>
          <a:p>
            <a:r>
              <a:rPr lang="en-US" dirty="0" err="1" smtClean="0"/>
              <a:t>Définition</a:t>
            </a:r>
            <a:r>
              <a:rPr lang="en-US" dirty="0" smtClean="0"/>
              <a:t> de 3 </a:t>
            </a:r>
            <a:r>
              <a:rPr lang="en-US" dirty="0" err="1" smtClean="0"/>
              <a:t>fonctions</a:t>
            </a:r>
            <a:r>
              <a:rPr lang="en-US" dirty="0" smtClean="0"/>
              <a:t> C, D et U, qui </a:t>
            </a:r>
            <a:r>
              <a:rPr lang="en-US" dirty="0" err="1" smtClean="0"/>
              <a:t>respectivement</a:t>
            </a:r>
            <a:r>
              <a:rPr lang="en-US" dirty="0" smtClean="0"/>
              <a:t> </a:t>
            </a:r>
            <a:r>
              <a:rPr lang="en-US" dirty="0" err="1" smtClean="0"/>
              <a:t>représentent</a:t>
            </a:r>
            <a:r>
              <a:rPr lang="en-US" dirty="0" smtClean="0"/>
              <a:t> la </a:t>
            </a:r>
            <a:r>
              <a:rPr lang="en-US" dirty="0" err="1" smtClean="0"/>
              <a:t>centaine</a:t>
            </a:r>
            <a:r>
              <a:rPr lang="en-US" dirty="0" smtClean="0"/>
              <a:t>, la </a:t>
            </a:r>
            <a:r>
              <a:rPr lang="en-US" dirty="0" err="1" smtClean="0"/>
              <a:t>dizaine</a:t>
            </a:r>
            <a:r>
              <a:rPr lang="en-US" dirty="0" smtClean="0"/>
              <a:t> et </a:t>
            </a:r>
            <a:r>
              <a:rPr lang="en-US" dirty="0" err="1" smtClean="0"/>
              <a:t>l'unité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         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                       C(N</a:t>
            </a:r>
            <a:r>
              <a:rPr lang="en-US" sz="2000" dirty="0" smtClean="0">
                <a:solidFill>
                  <a:schemeClr val="bg2"/>
                </a:solidFill>
              </a:rPr>
              <a:t>), (</a:t>
            </a:r>
            <a:r>
              <a:rPr lang="en-US" sz="2000" dirty="0" err="1" smtClean="0">
                <a:solidFill>
                  <a:schemeClr val="bg2"/>
                </a:solidFill>
              </a:rPr>
              <a:t>ici</a:t>
            </a:r>
            <a:r>
              <a:rPr lang="en-US" sz="2000" dirty="0" smtClean="0">
                <a:solidFill>
                  <a:schemeClr val="bg2"/>
                </a:solidFill>
              </a:rPr>
              <a:t> C((Un-2)² + (Un-1)²)) </a:t>
            </a:r>
            <a:r>
              <a:rPr lang="en-US" sz="2000" dirty="0" err="1" smtClean="0">
                <a:solidFill>
                  <a:schemeClr val="bg2"/>
                </a:solidFill>
              </a:rPr>
              <a:t>représentera</a:t>
            </a:r>
            <a:r>
              <a:rPr lang="en-US" sz="2000" dirty="0" smtClean="0">
                <a:solidFill>
                  <a:schemeClr val="bg2"/>
                </a:solidFill>
              </a:rPr>
              <a:t> le </a:t>
            </a:r>
            <a:r>
              <a:rPr lang="en-US" sz="2000" dirty="0" err="1" smtClean="0">
                <a:solidFill>
                  <a:schemeClr val="bg2"/>
                </a:solidFill>
              </a:rPr>
              <a:t>chiffre</a:t>
            </a:r>
            <a:r>
              <a:rPr lang="en-US" sz="2000" dirty="0" smtClean="0">
                <a:solidFill>
                  <a:schemeClr val="bg2"/>
                </a:solidFill>
              </a:rPr>
              <a:t> de la </a:t>
            </a:r>
            <a:r>
              <a:rPr lang="en-US" sz="2000" dirty="0" err="1" smtClean="0">
                <a:solidFill>
                  <a:schemeClr val="bg2"/>
                </a:solidFill>
              </a:rPr>
              <a:t>centaine</a:t>
            </a:r>
            <a:r>
              <a:rPr lang="en-US" sz="2000" dirty="0" smtClean="0">
                <a:solidFill>
                  <a:schemeClr val="bg2"/>
                </a:solidFill>
              </a:rPr>
              <a:t> de </a:t>
            </a:r>
            <a:r>
              <a:rPr lang="en-US" sz="2000" dirty="0" err="1" smtClean="0">
                <a:solidFill>
                  <a:schemeClr val="bg2"/>
                </a:solidFill>
              </a:rPr>
              <a:t>celui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ci</a:t>
            </a:r>
            <a:r>
              <a:rPr lang="en-US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                 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                       C</a:t>
            </a:r>
            <a:r>
              <a:rPr lang="en-US" sz="2000" dirty="0" smtClean="0">
                <a:solidFill>
                  <a:schemeClr val="bg2"/>
                </a:solidFill>
              </a:rPr>
              <a:t>((Un-2)² + (Un-1)²) = A </a:t>
            </a:r>
            <a:endParaRPr lang="en-US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                        On </a:t>
            </a:r>
            <a:r>
              <a:rPr lang="en-US" sz="2000" dirty="0" err="1" smtClean="0">
                <a:solidFill>
                  <a:schemeClr val="bg2"/>
                </a:solidFill>
              </a:rPr>
              <a:t>appelle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chemeClr val="bg2"/>
                </a:solidFill>
              </a:rPr>
              <a:t> le </a:t>
            </a:r>
            <a:r>
              <a:rPr lang="en-US" sz="2000" dirty="0" err="1" smtClean="0">
                <a:solidFill>
                  <a:schemeClr val="bg2"/>
                </a:solidFill>
              </a:rPr>
              <a:t>chiffre</a:t>
            </a:r>
            <a:r>
              <a:rPr lang="en-US" sz="2000" dirty="0" smtClean="0">
                <a:solidFill>
                  <a:schemeClr val="bg2"/>
                </a:solidFill>
              </a:rPr>
              <a:t> de la </a:t>
            </a:r>
            <a:r>
              <a:rPr lang="en-US" sz="2000" dirty="0" err="1" smtClean="0">
                <a:solidFill>
                  <a:schemeClr val="bg2"/>
                </a:solidFill>
              </a:rPr>
              <a:t>centaine</a:t>
            </a:r>
            <a:r>
              <a:rPr lang="en-US" sz="2000" dirty="0" smtClean="0">
                <a:solidFill>
                  <a:schemeClr val="bg2"/>
                </a:solidFill>
              </a:rPr>
              <a:t> de </a:t>
            </a:r>
            <a:r>
              <a:rPr lang="en-US" sz="2000" dirty="0" err="1" smtClean="0">
                <a:solidFill>
                  <a:schemeClr val="bg2"/>
                </a:solidFill>
              </a:rPr>
              <a:t>ce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que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l'on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obtiendra</a:t>
            </a:r>
            <a:r>
              <a:rPr lang="en-US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                         On </a:t>
            </a:r>
            <a:r>
              <a:rPr lang="en-US" sz="2000" dirty="0" err="1" smtClean="0">
                <a:solidFill>
                  <a:schemeClr val="bg2"/>
                </a:solidFill>
              </a:rPr>
              <a:t>appelle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>
                <a:solidFill>
                  <a:schemeClr val="bg2"/>
                </a:solidFill>
              </a:rPr>
              <a:t> le </a:t>
            </a:r>
            <a:r>
              <a:rPr lang="en-US" sz="2000" dirty="0" err="1" smtClean="0">
                <a:solidFill>
                  <a:schemeClr val="bg2"/>
                </a:solidFill>
              </a:rPr>
              <a:t>chiffre</a:t>
            </a:r>
            <a:r>
              <a:rPr lang="en-US" sz="2000" dirty="0" smtClean="0">
                <a:solidFill>
                  <a:schemeClr val="bg2"/>
                </a:solidFill>
              </a:rPr>
              <a:t> de la </a:t>
            </a:r>
            <a:r>
              <a:rPr lang="en-US" sz="2000" dirty="0" err="1" smtClean="0">
                <a:solidFill>
                  <a:schemeClr val="bg2"/>
                </a:solidFill>
              </a:rPr>
              <a:t>dizaine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que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l'on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obtiendra</a:t>
            </a:r>
            <a:r>
              <a:rPr lang="en-US" sz="2000" dirty="0" smtClean="0">
                <a:solidFill>
                  <a:schemeClr val="bg2"/>
                </a:solidFill>
              </a:rPr>
              <a:t>.</a:t>
            </a:r>
            <a:endParaRPr lang="fr-FR" sz="2000" dirty="0" smtClean="0">
              <a:solidFill>
                <a:schemeClr val="bg2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3213-9E61-4845-9D67-C664C163C147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Flèche droite 4"/>
          <p:cNvSpPr/>
          <p:nvPr/>
        </p:nvSpPr>
        <p:spPr bwMode="auto">
          <a:xfrm>
            <a:off x="467544" y="2420888"/>
            <a:ext cx="978408" cy="4846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lèche droite 5"/>
          <p:cNvSpPr/>
          <p:nvPr/>
        </p:nvSpPr>
        <p:spPr bwMode="auto">
          <a:xfrm>
            <a:off x="467544" y="3573016"/>
            <a:ext cx="978408" cy="4846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Présentation - Présentation d'un sujet divers">
  <a:themeElements>
    <a:clrScheme name="Thème Office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009999"/>
      </a:folHlink>
    </a:clrScheme>
    <a:fontScheme name="Thème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Words>900</Words>
  <Application>Microsoft Office PowerPoint</Application>
  <PresentationFormat>Affichage à l'écran (4:3)</PresentationFormat>
  <Paragraphs>188</Paragraphs>
  <Slides>25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Présentation - Présentation d'un sujet divers</vt:lpstr>
      <vt:lpstr>Bitmap Image</vt:lpstr>
      <vt:lpstr>                           Université de la méditerranée </vt:lpstr>
      <vt:lpstr>Diapositive 2</vt:lpstr>
      <vt:lpstr>Diapositive 3</vt:lpstr>
      <vt:lpstr>Diapositive 4</vt:lpstr>
      <vt:lpstr>Diapositive 5</vt:lpstr>
      <vt:lpstr>Définition de la suite:  </vt:lpstr>
      <vt:lpstr>Résultat :</vt:lpstr>
      <vt:lpstr>Diapositive 8</vt:lpstr>
      <vt:lpstr>Explication du schéma :  </vt:lpstr>
      <vt:lpstr>Les tests effectués :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Approfondissement de la base 3</vt:lpstr>
      <vt:lpstr>Diapositive 21</vt:lpstr>
      <vt:lpstr>Cas n infini : </vt:lpstr>
      <vt:lpstr>Diapositive 23</vt:lpstr>
      <vt:lpstr>Diapositive 24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Université d’Aix Marseille III</dc:title>
  <dc:creator>AVS</dc:creator>
  <cp:lastModifiedBy>AVS</cp:lastModifiedBy>
  <cp:revision>212</cp:revision>
  <dcterms:created xsi:type="dcterms:W3CDTF">2011-02-20T12:59:44Z</dcterms:created>
  <dcterms:modified xsi:type="dcterms:W3CDTF">2011-05-18T19:21:21Z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TC010437961036</vt:lpwstr>
  </property>
</Properties>
</file>