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9" r:id="rId2"/>
    <p:sldId id="256" r:id="rId3"/>
    <p:sldId id="258" r:id="rId4"/>
    <p:sldId id="277" r:id="rId5"/>
    <p:sldId id="259" r:id="rId6"/>
    <p:sldId id="276" r:id="rId7"/>
    <p:sldId id="265" r:id="rId8"/>
    <p:sldId id="264" r:id="rId9"/>
    <p:sldId id="278" r:id="rId10"/>
    <p:sldId id="260" r:id="rId11"/>
    <p:sldId id="280" r:id="rId12"/>
    <p:sldId id="261" r:id="rId13"/>
    <p:sldId id="281" r:id="rId14"/>
    <p:sldId id="282" r:id="rId15"/>
    <p:sldId id="270" r:id="rId16"/>
    <p:sldId id="275" r:id="rId17"/>
    <p:sldId id="284" r:id="rId18"/>
    <p:sldId id="263" r:id="rId19"/>
    <p:sldId id="28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16406-F1FF-43A6-B5F7-D25D04D50E6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43FFA-B9DE-4B6B-99E5-A4C3060F91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10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68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9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16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42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500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07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77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21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346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798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1BB64-B93A-459F-8C1B-045842E7EDFA}" type="datetimeFigureOut">
              <a:rPr lang="fr-FR" smtClean="0"/>
              <a:t>15/05/2012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D478E-566D-48B3-958C-E6986F11C3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456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42001" y="1672932"/>
            <a:ext cx="865999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b="1" u="sng" cap="none" spc="0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bg1"/>
                </a:solidFill>
              </a:rPr>
              <a:t>Problèmes  de traversée</a:t>
            </a:r>
            <a:endParaRPr lang="fr-FR" sz="6600" b="1" u="sng" cap="none" spc="0" dirty="0">
              <a:ln w="12700">
                <a:solidFill>
                  <a:schemeClr val="tx2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3266" y="5229200"/>
            <a:ext cx="2821735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bg1"/>
                </a:solidFill>
              </a:rPr>
              <a:t>CAILLOL Thomas</a:t>
            </a:r>
          </a:p>
          <a:p>
            <a:pPr algn="ctr"/>
            <a:r>
              <a:rPr lang="fr-FR" sz="2800" b="1" cap="none" spc="0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bg1"/>
                </a:solidFill>
              </a:rPr>
              <a:t>FOULON Edouard</a:t>
            </a:r>
          </a:p>
          <a:p>
            <a:pPr algn="ctr"/>
            <a:r>
              <a:rPr lang="fr-FR" sz="2800" b="1" dirty="0" smtClean="0">
                <a:ln w="12700">
                  <a:solidFill>
                    <a:schemeClr val="tx2"/>
                  </a:solidFill>
                  <a:prstDash val="solid"/>
                </a:ln>
                <a:solidFill>
                  <a:schemeClr val="bg1"/>
                </a:solidFill>
              </a:rPr>
              <a:t>KERSALE Maurine</a:t>
            </a:r>
            <a:endParaRPr lang="fr-FR" sz="2800" b="1" cap="none" spc="0" dirty="0">
              <a:ln w="12700">
                <a:solidFill>
                  <a:schemeClr val="tx2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9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66118" y="908720"/>
            <a:ext cx="9258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-</a:t>
            </a:r>
            <a:r>
              <a:rPr lang="fr-FR" sz="2400" dirty="0">
                <a:solidFill>
                  <a:schemeClr val="bg1"/>
                </a:solidFill>
              </a:rPr>
              <a:t>L</a:t>
            </a:r>
            <a:r>
              <a:rPr lang="fr-FR" sz="2400" dirty="0" smtClean="0">
                <a:solidFill>
                  <a:schemeClr val="bg1"/>
                </a:solidFill>
              </a:rPr>
              <a:t>a matrice adjacente du problème du choux du loup et de la chèvre.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-143188" y="156110"/>
            <a:ext cx="154683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0" dirty="0" smtClean="0">
                <a:solidFill>
                  <a:schemeClr val="bg1"/>
                </a:solidFill>
              </a:rPr>
              <a:t>(</a:t>
            </a:r>
            <a:endParaRPr lang="fr-FR" sz="45000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 rot="10800000">
            <a:off x="6948265" y="980728"/>
            <a:ext cx="154683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5000" dirty="0" smtClean="0">
                <a:solidFill>
                  <a:schemeClr val="bg1"/>
                </a:solidFill>
              </a:rPr>
              <a:t>(</a:t>
            </a:r>
            <a:endParaRPr lang="fr-FR" sz="45000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835696" y="2132856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0    0    0    0    0    1    0    0    0    0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835696" y="2545740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0    0    0    0    0    0    </a:t>
            </a:r>
            <a:r>
              <a:rPr lang="fr-FR" sz="2800" dirty="0">
                <a:solidFill>
                  <a:schemeClr val="bg1"/>
                </a:solidFill>
              </a:rPr>
              <a:t>1</a:t>
            </a:r>
            <a:r>
              <a:rPr lang="fr-FR" sz="2800" dirty="0" smtClean="0">
                <a:solidFill>
                  <a:schemeClr val="bg1"/>
                </a:solidFill>
              </a:rPr>
              <a:t>    </a:t>
            </a:r>
            <a:r>
              <a:rPr lang="fr-FR" sz="2800" dirty="0">
                <a:solidFill>
                  <a:schemeClr val="bg1"/>
                </a:solidFill>
              </a:rPr>
              <a:t>1</a:t>
            </a:r>
            <a:r>
              <a:rPr lang="fr-FR" sz="2800" dirty="0" smtClean="0">
                <a:solidFill>
                  <a:schemeClr val="bg1"/>
                </a:solidFill>
              </a:rPr>
              <a:t>    0    0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835696" y="2977788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0    0    0    0    0    0    </a:t>
            </a:r>
            <a:r>
              <a:rPr lang="fr-FR" sz="2800" dirty="0">
                <a:solidFill>
                  <a:schemeClr val="bg1"/>
                </a:solidFill>
              </a:rPr>
              <a:t>1</a:t>
            </a:r>
            <a:r>
              <a:rPr lang="fr-FR" sz="2800" dirty="0" smtClean="0">
                <a:solidFill>
                  <a:schemeClr val="bg1"/>
                </a:solidFill>
              </a:rPr>
              <a:t>    0    1    0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835696" y="3409836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0    0    0    0    0    1    0    1    </a:t>
            </a:r>
            <a:r>
              <a:rPr lang="fr-FR" sz="2800" dirty="0">
                <a:solidFill>
                  <a:schemeClr val="bg1"/>
                </a:solidFill>
              </a:rPr>
              <a:t>1</a:t>
            </a:r>
            <a:r>
              <a:rPr lang="fr-FR" sz="2800" dirty="0" smtClean="0">
                <a:solidFill>
                  <a:schemeClr val="bg1"/>
                </a:solidFill>
              </a:rPr>
              <a:t>    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763688" y="1537628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1</a:t>
            </a:r>
            <a:r>
              <a:rPr lang="fr-FR" sz="2800" b="1" dirty="0" smtClean="0">
                <a:solidFill>
                  <a:srgbClr val="FF0000"/>
                </a:solidFill>
              </a:rPr>
              <a:t>    </a:t>
            </a:r>
            <a:r>
              <a:rPr lang="fr-FR" sz="2800" b="1" dirty="0">
                <a:solidFill>
                  <a:srgbClr val="FF0000"/>
                </a:solidFill>
              </a:rPr>
              <a:t>2</a:t>
            </a:r>
            <a:r>
              <a:rPr lang="fr-FR" sz="2800" b="1" dirty="0" smtClean="0">
                <a:solidFill>
                  <a:srgbClr val="FF0000"/>
                </a:solidFill>
              </a:rPr>
              <a:t>    </a:t>
            </a:r>
            <a:r>
              <a:rPr lang="fr-FR" sz="2800" b="1" dirty="0">
                <a:solidFill>
                  <a:srgbClr val="FF0000"/>
                </a:solidFill>
              </a:rPr>
              <a:t>3</a:t>
            </a:r>
            <a:r>
              <a:rPr lang="fr-FR" sz="2800" b="1" dirty="0" smtClean="0">
                <a:solidFill>
                  <a:srgbClr val="FF0000"/>
                </a:solidFill>
              </a:rPr>
              <a:t>    </a:t>
            </a:r>
            <a:r>
              <a:rPr lang="fr-FR" sz="2800" b="1" dirty="0">
                <a:solidFill>
                  <a:srgbClr val="FF0000"/>
                </a:solidFill>
              </a:rPr>
              <a:t>4</a:t>
            </a:r>
            <a:r>
              <a:rPr lang="fr-FR" sz="2800" b="1" dirty="0" smtClean="0">
                <a:solidFill>
                  <a:srgbClr val="FF0000"/>
                </a:solidFill>
              </a:rPr>
              <a:t>    </a:t>
            </a:r>
            <a:r>
              <a:rPr lang="fr-FR" sz="2800" b="1" dirty="0">
                <a:solidFill>
                  <a:srgbClr val="FF0000"/>
                </a:solidFill>
              </a:rPr>
              <a:t>5</a:t>
            </a:r>
            <a:r>
              <a:rPr lang="fr-FR" sz="2800" b="1" dirty="0" smtClean="0">
                <a:solidFill>
                  <a:srgbClr val="FF0000"/>
                </a:solidFill>
              </a:rPr>
              <a:t>    </a:t>
            </a:r>
            <a:r>
              <a:rPr lang="fr-FR" sz="2800" b="1" dirty="0">
                <a:solidFill>
                  <a:srgbClr val="FF0000"/>
                </a:solidFill>
              </a:rPr>
              <a:t>6</a:t>
            </a:r>
            <a:r>
              <a:rPr lang="fr-FR" sz="2800" b="1" dirty="0" smtClean="0">
                <a:solidFill>
                  <a:srgbClr val="FF0000"/>
                </a:solidFill>
              </a:rPr>
              <a:t>    </a:t>
            </a:r>
            <a:r>
              <a:rPr lang="fr-FR" sz="2800" b="1" dirty="0">
                <a:solidFill>
                  <a:srgbClr val="FF0000"/>
                </a:solidFill>
              </a:rPr>
              <a:t>7</a:t>
            </a:r>
            <a:r>
              <a:rPr lang="fr-FR" sz="2800" b="1" dirty="0" smtClean="0">
                <a:solidFill>
                  <a:srgbClr val="FF0000"/>
                </a:solidFill>
              </a:rPr>
              <a:t>    </a:t>
            </a:r>
            <a:r>
              <a:rPr lang="fr-FR" sz="2800" b="1" dirty="0">
                <a:solidFill>
                  <a:srgbClr val="FF0000"/>
                </a:solidFill>
              </a:rPr>
              <a:t>8</a:t>
            </a:r>
            <a:r>
              <a:rPr lang="fr-FR" sz="2800" b="1" dirty="0" smtClean="0">
                <a:solidFill>
                  <a:srgbClr val="FF0000"/>
                </a:solidFill>
              </a:rPr>
              <a:t>    </a:t>
            </a:r>
            <a:r>
              <a:rPr lang="fr-FR" sz="2800" b="1" dirty="0">
                <a:solidFill>
                  <a:srgbClr val="FF0000"/>
                </a:solidFill>
              </a:rPr>
              <a:t>9</a:t>
            </a:r>
            <a:r>
              <a:rPr lang="fr-FR" sz="2800" b="1" dirty="0" smtClean="0">
                <a:solidFill>
                  <a:srgbClr val="FF0000"/>
                </a:solidFill>
              </a:rPr>
              <a:t>    10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331640" y="2132856"/>
            <a:ext cx="5760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1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2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3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4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5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6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7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8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9</a:t>
            </a:r>
          </a:p>
          <a:p>
            <a:r>
              <a:rPr lang="fr-FR" sz="2800" b="1" dirty="0" smtClean="0">
                <a:solidFill>
                  <a:srgbClr val="FF0000"/>
                </a:solidFill>
              </a:rPr>
              <a:t>10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835696" y="3789040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0    0    0    0    0    </a:t>
            </a:r>
            <a:r>
              <a:rPr lang="fr-FR" sz="2800" dirty="0">
                <a:solidFill>
                  <a:schemeClr val="bg1"/>
                </a:solidFill>
              </a:rPr>
              <a:t>0</a:t>
            </a:r>
            <a:r>
              <a:rPr lang="fr-FR" sz="2800" dirty="0" smtClean="0">
                <a:solidFill>
                  <a:schemeClr val="bg1"/>
                </a:solidFill>
              </a:rPr>
              <a:t>    </a:t>
            </a:r>
            <a:r>
              <a:rPr lang="fr-FR" sz="2800" dirty="0">
                <a:solidFill>
                  <a:schemeClr val="bg1"/>
                </a:solidFill>
              </a:rPr>
              <a:t>1</a:t>
            </a:r>
            <a:r>
              <a:rPr lang="fr-FR" sz="2800" dirty="0" smtClean="0">
                <a:solidFill>
                  <a:schemeClr val="bg1"/>
                </a:solidFill>
              </a:rPr>
              <a:t>    0    0    </a:t>
            </a:r>
            <a:r>
              <a:rPr lang="fr-FR" sz="28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1835696" y="4221088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1</a:t>
            </a:r>
            <a:r>
              <a:rPr lang="fr-FR" sz="2800" dirty="0" smtClean="0">
                <a:solidFill>
                  <a:schemeClr val="bg1"/>
                </a:solidFill>
              </a:rPr>
              <a:t>    0    0    1    0    </a:t>
            </a:r>
            <a:r>
              <a:rPr lang="fr-FR" sz="2800" dirty="0">
                <a:solidFill>
                  <a:schemeClr val="bg1"/>
                </a:solidFill>
              </a:rPr>
              <a:t>0</a:t>
            </a:r>
            <a:r>
              <a:rPr lang="fr-FR" sz="2800" dirty="0" smtClean="0">
                <a:solidFill>
                  <a:schemeClr val="bg1"/>
                </a:solidFill>
              </a:rPr>
              <a:t>    0    0    0    0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835696" y="4653136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0    </a:t>
            </a:r>
            <a:r>
              <a:rPr lang="fr-FR" sz="2800" dirty="0">
                <a:solidFill>
                  <a:schemeClr val="bg1"/>
                </a:solidFill>
              </a:rPr>
              <a:t>1</a:t>
            </a:r>
            <a:r>
              <a:rPr lang="fr-FR" sz="2800" dirty="0" smtClean="0">
                <a:solidFill>
                  <a:schemeClr val="bg1"/>
                </a:solidFill>
              </a:rPr>
              <a:t>    </a:t>
            </a:r>
            <a:r>
              <a:rPr lang="fr-FR" sz="2800" dirty="0">
                <a:solidFill>
                  <a:schemeClr val="bg1"/>
                </a:solidFill>
              </a:rPr>
              <a:t>1</a:t>
            </a:r>
            <a:r>
              <a:rPr lang="fr-FR" sz="2800" dirty="0" smtClean="0">
                <a:solidFill>
                  <a:schemeClr val="bg1"/>
                </a:solidFill>
              </a:rPr>
              <a:t>    </a:t>
            </a:r>
            <a:r>
              <a:rPr lang="fr-FR" sz="2800" dirty="0">
                <a:solidFill>
                  <a:schemeClr val="bg1"/>
                </a:solidFill>
              </a:rPr>
              <a:t>0</a:t>
            </a:r>
            <a:r>
              <a:rPr lang="fr-FR" sz="2800" dirty="0" smtClean="0">
                <a:solidFill>
                  <a:schemeClr val="bg1"/>
                </a:solidFill>
              </a:rPr>
              <a:t>    </a:t>
            </a:r>
            <a:r>
              <a:rPr lang="fr-FR" sz="2800" dirty="0">
                <a:solidFill>
                  <a:schemeClr val="bg1"/>
                </a:solidFill>
              </a:rPr>
              <a:t>1</a:t>
            </a:r>
            <a:r>
              <a:rPr lang="fr-FR" sz="2800" dirty="0" smtClean="0">
                <a:solidFill>
                  <a:schemeClr val="bg1"/>
                </a:solidFill>
              </a:rPr>
              <a:t>    </a:t>
            </a:r>
            <a:r>
              <a:rPr lang="fr-FR" sz="2800" dirty="0">
                <a:solidFill>
                  <a:schemeClr val="bg1"/>
                </a:solidFill>
              </a:rPr>
              <a:t>0</a:t>
            </a:r>
            <a:r>
              <a:rPr lang="fr-FR" sz="2800" dirty="0" smtClean="0">
                <a:solidFill>
                  <a:schemeClr val="bg1"/>
                </a:solidFill>
              </a:rPr>
              <a:t>    0    0    0    0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835696" y="5085184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0    </a:t>
            </a:r>
            <a:r>
              <a:rPr lang="fr-FR" sz="2800" dirty="0">
                <a:solidFill>
                  <a:schemeClr val="bg1"/>
                </a:solidFill>
              </a:rPr>
              <a:t>1</a:t>
            </a:r>
            <a:r>
              <a:rPr lang="fr-FR" sz="2800" dirty="0" smtClean="0">
                <a:solidFill>
                  <a:schemeClr val="bg1"/>
                </a:solidFill>
              </a:rPr>
              <a:t>    0    1    0    </a:t>
            </a:r>
            <a:r>
              <a:rPr lang="fr-FR" sz="2800" dirty="0">
                <a:solidFill>
                  <a:schemeClr val="bg1"/>
                </a:solidFill>
              </a:rPr>
              <a:t>0</a:t>
            </a:r>
            <a:r>
              <a:rPr lang="fr-FR" sz="2800" dirty="0" smtClean="0">
                <a:solidFill>
                  <a:schemeClr val="bg1"/>
                </a:solidFill>
              </a:rPr>
              <a:t>    0    0    0    0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1835696" y="5517232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0    0    1    1    0    </a:t>
            </a:r>
            <a:r>
              <a:rPr lang="fr-FR" sz="2800" dirty="0">
                <a:solidFill>
                  <a:schemeClr val="bg1"/>
                </a:solidFill>
              </a:rPr>
              <a:t>0</a:t>
            </a:r>
            <a:r>
              <a:rPr lang="fr-FR" sz="2800" dirty="0" smtClean="0">
                <a:solidFill>
                  <a:schemeClr val="bg1"/>
                </a:solidFill>
              </a:rPr>
              <a:t>    0    0    0    0</a:t>
            </a:r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835696" y="5949280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0    0    0    0    </a:t>
            </a:r>
            <a:r>
              <a:rPr lang="fr-FR" sz="2800" dirty="0">
                <a:solidFill>
                  <a:schemeClr val="bg1"/>
                </a:solidFill>
              </a:rPr>
              <a:t>1</a:t>
            </a:r>
            <a:r>
              <a:rPr lang="fr-FR" sz="2800" dirty="0" smtClean="0">
                <a:solidFill>
                  <a:schemeClr val="bg1"/>
                </a:solidFill>
              </a:rPr>
              <a:t>    </a:t>
            </a:r>
            <a:r>
              <a:rPr lang="fr-FR" sz="2800" dirty="0">
                <a:solidFill>
                  <a:schemeClr val="bg1"/>
                </a:solidFill>
              </a:rPr>
              <a:t>0</a:t>
            </a:r>
            <a:r>
              <a:rPr lang="fr-FR" sz="2800" dirty="0" smtClean="0">
                <a:solidFill>
                  <a:schemeClr val="bg1"/>
                </a:solidFill>
              </a:rPr>
              <a:t>    0    0    0    0</a:t>
            </a:r>
            <a:endParaRPr lang="fr-FR" sz="2800" dirty="0">
              <a:solidFill>
                <a:schemeClr val="bg1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>
            <a:off x="1403648" y="1799238"/>
            <a:ext cx="5544616" cy="467326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66118" y="116632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chemeClr val="bg1"/>
                </a:solidFill>
              </a:rPr>
              <a:t>II- Le développement d’une clef</a:t>
            </a:r>
            <a:endParaRPr lang="fr-FR" sz="2800" b="1" u="sng" dirty="0">
              <a:solidFill>
                <a:schemeClr val="bg1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2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2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9180512" cy="6912768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6487" y="44624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>
                <a:solidFill>
                  <a:schemeClr val="bg1"/>
                </a:solidFill>
              </a:rPr>
              <a:t>a</a:t>
            </a:r>
            <a:r>
              <a:rPr lang="fr-FR" sz="3200" u="sng" dirty="0" smtClean="0">
                <a:solidFill>
                  <a:schemeClr val="bg1"/>
                </a:solidFill>
              </a:rPr>
              <a:t>) </a:t>
            </a:r>
            <a:r>
              <a:rPr lang="fr-FR" sz="3200" u="sng" dirty="0" smtClean="0">
                <a:solidFill>
                  <a:schemeClr val="bg1"/>
                </a:solidFill>
              </a:rPr>
              <a:t>Première idée de résolution:</a:t>
            </a:r>
            <a:endParaRPr lang="fr-FR" sz="3200" u="sng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3528" y="1076543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-Soit A le vecteur initial	(tous rive initiale)</a:t>
            </a:r>
          </a:p>
          <a:p>
            <a:r>
              <a:rPr lang="fr-FR" sz="2400" dirty="0">
                <a:solidFill>
                  <a:schemeClr val="bg1"/>
                </a:solidFill>
              </a:rPr>
              <a:t>-</a:t>
            </a:r>
            <a:r>
              <a:rPr lang="fr-FR" sz="2400" dirty="0" smtClean="0">
                <a:solidFill>
                  <a:schemeClr val="bg1"/>
                </a:solidFill>
              </a:rPr>
              <a:t>Soit B le vecteur final 	(tous rive finale)</a:t>
            </a:r>
          </a:p>
          <a:p>
            <a:r>
              <a:rPr lang="fr-FR" sz="2400" dirty="0" smtClean="0">
                <a:solidFill>
                  <a:schemeClr val="bg1"/>
                </a:solidFill>
              </a:rPr>
              <a:t>-Soit M la matrice adjacente 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339752" y="2774842"/>
            <a:ext cx="3096344" cy="646331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C000"/>
                </a:solidFill>
              </a:rPr>
              <a:t>A x Mᶯ  = B</a:t>
            </a:r>
            <a:endParaRPr lang="fr-FR" sz="3600" dirty="0">
              <a:solidFill>
                <a:srgbClr val="FFC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2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34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13258" y="0"/>
            <a:ext cx="9180512" cy="6912768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/>
          </a:p>
        </p:txBody>
      </p:sp>
      <p:sp>
        <p:nvSpPr>
          <p:cNvPr id="30" name="Rectangle 29"/>
          <p:cNvSpPr/>
          <p:nvPr/>
        </p:nvSpPr>
        <p:spPr>
          <a:xfrm>
            <a:off x="3199889" y="332656"/>
            <a:ext cx="10840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>
                <a:solidFill>
                  <a:srgbClr val="FFC000"/>
                </a:solidFill>
              </a:rPr>
              <a:t>Le </a:t>
            </a:r>
            <a:r>
              <a:rPr lang="fr-FR" sz="2000" b="1" u="sng" dirty="0" smtClean="0">
                <a:solidFill>
                  <a:srgbClr val="FFC000"/>
                </a:solidFill>
              </a:rPr>
              <a:t>calcul</a:t>
            </a:r>
            <a:endParaRPr lang="fr-FR" sz="2000" b="1" u="sng" dirty="0">
              <a:solidFill>
                <a:srgbClr val="FFC000"/>
              </a:solidFill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2483768" y="404664"/>
            <a:ext cx="0" cy="669674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473711" y="351376"/>
            <a:ext cx="785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 smtClean="0">
                <a:solidFill>
                  <a:srgbClr val="FFC000"/>
                </a:solidFill>
              </a:rPr>
              <a:t>Etape</a:t>
            </a:r>
            <a:endParaRPr lang="fr-FR" sz="2000" b="1" u="sng" dirty="0">
              <a:solidFill>
                <a:srgbClr val="FFC00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0" y="-61962"/>
            <a:ext cx="601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-</a:t>
            </a:r>
            <a:r>
              <a:rPr lang="fr-FR" sz="2400" dirty="0" smtClean="0">
                <a:solidFill>
                  <a:schemeClr val="bg1"/>
                </a:solidFill>
              </a:rPr>
              <a:t>Exemple: le choux, le </a:t>
            </a:r>
            <a:r>
              <a:rPr lang="fr-FR" sz="2400" dirty="0" smtClean="0">
                <a:solidFill>
                  <a:schemeClr val="bg1"/>
                </a:solidFill>
              </a:rPr>
              <a:t>loup et </a:t>
            </a:r>
            <a:r>
              <a:rPr lang="fr-FR" sz="2400" dirty="0" smtClean="0">
                <a:solidFill>
                  <a:schemeClr val="bg1"/>
                </a:solidFill>
              </a:rPr>
              <a:t>la </a:t>
            </a:r>
            <a:r>
              <a:rPr lang="fr-FR" sz="2400" dirty="0" smtClean="0">
                <a:solidFill>
                  <a:schemeClr val="bg1"/>
                </a:solidFill>
              </a:rPr>
              <a:t>chèvre.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3421" y="727318"/>
            <a:ext cx="825000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1ere étape 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dirty="0">
                <a:solidFill>
                  <a:schemeClr val="bg1"/>
                </a:solidFill>
              </a:rPr>
              <a:t>	A</a:t>
            </a:r>
            <a:r>
              <a:rPr lang="fr-FR" sz="1400" dirty="0">
                <a:solidFill>
                  <a:schemeClr val="bg1"/>
                </a:solidFill>
              </a:rPr>
              <a:t>0 </a:t>
            </a:r>
            <a:r>
              <a:rPr lang="fr-FR" dirty="0">
                <a:solidFill>
                  <a:schemeClr val="bg1"/>
                </a:solidFill>
              </a:rPr>
              <a:t>= (1 0 0 0 0 0 0 0 0 0) 		</a:t>
            </a:r>
          </a:p>
          <a:p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dirty="0">
                <a:solidFill>
                  <a:schemeClr val="bg1"/>
                </a:solidFill>
              </a:rPr>
              <a:t>	A</a:t>
            </a:r>
            <a:r>
              <a:rPr lang="fr-FR" sz="1400" dirty="0">
                <a:solidFill>
                  <a:schemeClr val="bg1"/>
                </a:solidFill>
              </a:rPr>
              <a:t>1</a:t>
            </a:r>
            <a:r>
              <a:rPr lang="fr-FR" dirty="0">
                <a:solidFill>
                  <a:schemeClr val="bg1"/>
                </a:solidFill>
              </a:rPr>
              <a:t> = A</a:t>
            </a:r>
            <a:r>
              <a:rPr lang="fr-FR" sz="1400" dirty="0">
                <a:solidFill>
                  <a:schemeClr val="bg1"/>
                </a:solidFill>
              </a:rPr>
              <a:t>0 </a:t>
            </a:r>
            <a:r>
              <a:rPr lang="fr-FR" dirty="0">
                <a:solidFill>
                  <a:schemeClr val="bg1"/>
                </a:solidFill>
              </a:rPr>
              <a:t>x M= </a:t>
            </a:r>
            <a:r>
              <a:rPr lang="fr-FR" dirty="0">
                <a:solidFill>
                  <a:srgbClr val="FFC000"/>
                </a:solidFill>
              </a:rPr>
              <a:t>(0 0 0 0 0 1 0 0 0 0)</a:t>
            </a:r>
          </a:p>
          <a:p>
            <a:r>
              <a:rPr lang="fr-FR" dirty="0">
                <a:solidFill>
                  <a:schemeClr val="bg1"/>
                </a:solidFill>
              </a:rPr>
              <a:t> </a:t>
            </a:r>
          </a:p>
          <a:p>
            <a:r>
              <a:rPr lang="fr-FR" dirty="0">
                <a:solidFill>
                  <a:schemeClr val="bg1"/>
                </a:solidFill>
              </a:rPr>
              <a:t> </a:t>
            </a:r>
          </a:p>
          <a:p>
            <a:r>
              <a:rPr lang="fr-FR" dirty="0">
                <a:solidFill>
                  <a:schemeClr val="bg1"/>
                </a:solidFill>
              </a:rPr>
              <a:t>2ème étape 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dirty="0">
                <a:solidFill>
                  <a:schemeClr val="bg1"/>
                </a:solidFill>
              </a:rPr>
              <a:t>	A</a:t>
            </a:r>
            <a:r>
              <a:rPr lang="fr-FR" sz="1400" dirty="0">
                <a:solidFill>
                  <a:schemeClr val="bg1"/>
                </a:solidFill>
              </a:rPr>
              <a:t>2</a:t>
            </a:r>
            <a:r>
              <a:rPr lang="fr-FR" dirty="0">
                <a:solidFill>
                  <a:schemeClr val="bg1"/>
                </a:solidFill>
              </a:rPr>
              <a:t>’ = A</a:t>
            </a:r>
            <a:r>
              <a:rPr lang="fr-FR" sz="1400" dirty="0">
                <a:solidFill>
                  <a:schemeClr val="bg1"/>
                </a:solidFill>
              </a:rPr>
              <a:t>1</a:t>
            </a:r>
            <a:r>
              <a:rPr lang="fr-FR" dirty="0">
                <a:solidFill>
                  <a:schemeClr val="bg1"/>
                </a:solidFill>
              </a:rPr>
              <a:t> x M = (1 0 0 1 0 0 0 0 0 0)</a:t>
            </a:r>
          </a:p>
          <a:p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dirty="0">
                <a:solidFill>
                  <a:schemeClr val="bg1"/>
                </a:solidFill>
              </a:rPr>
              <a:t>	A</a:t>
            </a:r>
            <a:r>
              <a:rPr lang="fr-FR" sz="1400" dirty="0">
                <a:solidFill>
                  <a:schemeClr val="bg1"/>
                </a:solidFill>
              </a:rPr>
              <a:t>2</a:t>
            </a:r>
            <a:r>
              <a:rPr lang="fr-FR" dirty="0">
                <a:solidFill>
                  <a:schemeClr val="bg1"/>
                </a:solidFill>
              </a:rPr>
              <a:t> = A</a:t>
            </a:r>
            <a:r>
              <a:rPr lang="fr-FR" sz="1400" dirty="0">
                <a:solidFill>
                  <a:schemeClr val="bg1"/>
                </a:solidFill>
              </a:rPr>
              <a:t>2</a:t>
            </a:r>
            <a:r>
              <a:rPr lang="fr-FR" dirty="0">
                <a:solidFill>
                  <a:schemeClr val="bg1"/>
                </a:solidFill>
              </a:rPr>
              <a:t> - A</a:t>
            </a:r>
            <a:r>
              <a:rPr lang="fr-FR" sz="1400" dirty="0">
                <a:solidFill>
                  <a:schemeClr val="bg1"/>
                </a:solidFill>
              </a:rPr>
              <a:t>0</a:t>
            </a:r>
            <a:r>
              <a:rPr lang="fr-FR" dirty="0">
                <a:solidFill>
                  <a:schemeClr val="bg1"/>
                </a:solidFill>
              </a:rPr>
              <a:t> = </a:t>
            </a:r>
            <a:r>
              <a:rPr lang="fr-FR" dirty="0">
                <a:solidFill>
                  <a:srgbClr val="FFC000"/>
                </a:solidFill>
              </a:rPr>
              <a:t>(0 0 0 1 0 0 0 0 0 0)</a:t>
            </a:r>
            <a:r>
              <a:rPr lang="fr-FR" dirty="0">
                <a:solidFill>
                  <a:schemeClr val="bg1"/>
                </a:solidFill>
              </a:rPr>
              <a:t>	</a:t>
            </a:r>
          </a:p>
          <a:p>
            <a:r>
              <a:rPr lang="fr-FR" dirty="0">
                <a:solidFill>
                  <a:schemeClr val="bg1"/>
                </a:solidFill>
              </a:rPr>
              <a:t> </a:t>
            </a:r>
          </a:p>
          <a:p>
            <a:r>
              <a:rPr lang="fr-FR" dirty="0">
                <a:solidFill>
                  <a:schemeClr val="bg1"/>
                </a:solidFill>
              </a:rPr>
              <a:t>3ème étape 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dirty="0">
                <a:solidFill>
                  <a:schemeClr val="bg1"/>
                </a:solidFill>
              </a:rPr>
              <a:t>	A’</a:t>
            </a:r>
            <a:r>
              <a:rPr lang="fr-FR" sz="1400" dirty="0">
                <a:solidFill>
                  <a:schemeClr val="bg1"/>
                </a:solidFill>
              </a:rPr>
              <a:t>3</a:t>
            </a:r>
            <a:r>
              <a:rPr lang="fr-FR" dirty="0">
                <a:solidFill>
                  <a:schemeClr val="bg1"/>
                </a:solidFill>
              </a:rPr>
              <a:t> = A</a:t>
            </a:r>
            <a:r>
              <a:rPr lang="fr-FR" sz="1400" dirty="0">
                <a:solidFill>
                  <a:schemeClr val="bg1"/>
                </a:solidFill>
              </a:rPr>
              <a:t>2</a:t>
            </a:r>
            <a:r>
              <a:rPr lang="fr-FR" dirty="0">
                <a:solidFill>
                  <a:schemeClr val="bg1"/>
                </a:solidFill>
              </a:rPr>
              <a:t> x M = (0 0 0 0 0 1 0 1 0 0)</a:t>
            </a:r>
          </a:p>
          <a:p>
            <a:r>
              <a:rPr lang="fr-FR" dirty="0">
                <a:solidFill>
                  <a:schemeClr val="bg1"/>
                </a:solidFill>
              </a:rPr>
              <a:t>		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dirty="0">
                <a:solidFill>
                  <a:schemeClr val="bg1"/>
                </a:solidFill>
              </a:rPr>
              <a:t>	        (0 0 0 0 0 1 0 0 1 0) </a:t>
            </a:r>
          </a:p>
          <a:p>
            <a:r>
              <a:rPr lang="fr-FR" dirty="0">
                <a:solidFill>
                  <a:schemeClr val="bg1"/>
                </a:solidFill>
              </a:rPr>
              <a:t>		</a:t>
            </a:r>
            <a:r>
              <a:rPr lang="fr-FR" dirty="0" smtClean="0">
                <a:solidFill>
                  <a:schemeClr val="bg1"/>
                </a:solidFill>
              </a:rPr>
              <a:t>	A</a:t>
            </a:r>
            <a:r>
              <a:rPr lang="fr-FR" sz="1400" dirty="0" smtClean="0">
                <a:solidFill>
                  <a:schemeClr val="bg1"/>
                </a:solidFill>
              </a:rPr>
              <a:t>3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= A</a:t>
            </a:r>
            <a:r>
              <a:rPr lang="fr-FR" sz="1400" dirty="0">
                <a:solidFill>
                  <a:schemeClr val="bg1"/>
                </a:solidFill>
              </a:rPr>
              <a:t>3</a:t>
            </a:r>
            <a:r>
              <a:rPr lang="fr-FR" dirty="0">
                <a:solidFill>
                  <a:schemeClr val="bg1"/>
                </a:solidFill>
              </a:rPr>
              <a:t> - A</a:t>
            </a:r>
            <a:r>
              <a:rPr lang="fr-FR" sz="1400" dirty="0">
                <a:solidFill>
                  <a:schemeClr val="bg1"/>
                </a:solidFill>
              </a:rPr>
              <a:t>1</a:t>
            </a:r>
            <a:r>
              <a:rPr lang="fr-FR" dirty="0">
                <a:solidFill>
                  <a:schemeClr val="bg1"/>
                </a:solidFill>
              </a:rPr>
              <a:t> = </a:t>
            </a:r>
            <a:r>
              <a:rPr lang="fr-FR" dirty="0">
                <a:solidFill>
                  <a:srgbClr val="FFC000"/>
                </a:solidFill>
              </a:rPr>
              <a:t>(0 0 0 0 0 0 0 1 0 0)</a:t>
            </a:r>
          </a:p>
          <a:p>
            <a:r>
              <a:rPr lang="fr-FR" dirty="0">
                <a:solidFill>
                  <a:srgbClr val="FFC000"/>
                </a:solidFill>
              </a:rPr>
              <a:t>			</a:t>
            </a:r>
            <a:r>
              <a:rPr lang="fr-FR" dirty="0" smtClean="0">
                <a:solidFill>
                  <a:srgbClr val="FFC000"/>
                </a:solidFill>
              </a:rPr>
              <a:t>	        </a:t>
            </a:r>
            <a:r>
              <a:rPr lang="fr-FR" dirty="0">
                <a:solidFill>
                  <a:srgbClr val="FFC000"/>
                </a:solidFill>
              </a:rPr>
              <a:t>(0 0 0 0 0 0 0 0 1 0)</a:t>
            </a:r>
          </a:p>
          <a:p>
            <a:r>
              <a:rPr lang="fr-FR" dirty="0">
                <a:solidFill>
                  <a:schemeClr val="bg1"/>
                </a:solidFill>
              </a:rPr>
              <a:t>			</a:t>
            </a:r>
          </a:p>
          <a:p>
            <a:r>
              <a:rPr lang="fr-FR" dirty="0">
                <a:solidFill>
                  <a:schemeClr val="bg1"/>
                </a:solidFill>
              </a:rPr>
              <a:t>4ème étape 	</a:t>
            </a:r>
            <a:r>
              <a:rPr lang="fr-FR" dirty="0" smtClean="0">
                <a:solidFill>
                  <a:schemeClr val="bg1"/>
                </a:solidFill>
              </a:rPr>
              <a:t>	A</a:t>
            </a:r>
            <a:r>
              <a:rPr lang="fr-FR" sz="1400" dirty="0" smtClean="0">
                <a:solidFill>
                  <a:schemeClr val="bg1"/>
                </a:solidFill>
              </a:rPr>
              <a:t>4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>
                <a:solidFill>
                  <a:schemeClr val="bg1"/>
                </a:solidFill>
              </a:rPr>
              <a:t>= (A</a:t>
            </a:r>
            <a:r>
              <a:rPr lang="fr-FR" sz="1400" dirty="0">
                <a:solidFill>
                  <a:schemeClr val="bg1"/>
                </a:solidFill>
              </a:rPr>
              <a:t>3</a:t>
            </a:r>
            <a:r>
              <a:rPr lang="fr-FR" dirty="0">
                <a:solidFill>
                  <a:schemeClr val="bg1"/>
                </a:solidFill>
              </a:rPr>
              <a:t> x M) – A</a:t>
            </a:r>
            <a:r>
              <a:rPr lang="fr-FR" sz="1400" dirty="0">
                <a:solidFill>
                  <a:schemeClr val="bg1"/>
                </a:solidFill>
              </a:rPr>
              <a:t>2</a:t>
            </a:r>
            <a:r>
              <a:rPr lang="fr-FR" dirty="0">
                <a:solidFill>
                  <a:schemeClr val="bg1"/>
                </a:solidFill>
              </a:rPr>
              <a:t> = </a:t>
            </a:r>
            <a:r>
              <a:rPr lang="fr-FR" dirty="0">
                <a:solidFill>
                  <a:srgbClr val="FFC000"/>
                </a:solidFill>
              </a:rPr>
              <a:t>(0 1 0 0 0 0 0 0 0 0)</a:t>
            </a:r>
          </a:p>
          <a:p>
            <a:r>
              <a:rPr lang="fr-FR" dirty="0">
                <a:solidFill>
                  <a:srgbClr val="FFC000"/>
                </a:solidFill>
              </a:rPr>
              <a:t>	</a:t>
            </a:r>
            <a:r>
              <a:rPr lang="fr-FR" dirty="0" smtClean="0">
                <a:solidFill>
                  <a:srgbClr val="FFC000"/>
                </a:solidFill>
              </a:rPr>
              <a:t>	</a:t>
            </a:r>
            <a:r>
              <a:rPr lang="fr-FR" dirty="0">
                <a:solidFill>
                  <a:srgbClr val="FFC000"/>
                </a:solidFill>
              </a:rPr>
              <a:t>			 (0 0 1 0 0 0 0 0 0 0)</a:t>
            </a:r>
          </a:p>
          <a:p>
            <a:r>
              <a:rPr lang="fr-FR" dirty="0">
                <a:solidFill>
                  <a:schemeClr val="bg1"/>
                </a:solidFill>
              </a:rPr>
              <a:t>			   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5ème étape       	</a:t>
            </a:r>
            <a:r>
              <a:rPr lang="fr-FR" dirty="0">
                <a:solidFill>
                  <a:schemeClr val="bg1"/>
                </a:solidFill>
              </a:rPr>
              <a:t>	</a:t>
            </a:r>
            <a:r>
              <a:rPr lang="pt-BR" dirty="0" smtClean="0">
                <a:solidFill>
                  <a:schemeClr val="bg1"/>
                </a:solidFill>
              </a:rPr>
              <a:t>A</a:t>
            </a:r>
            <a:r>
              <a:rPr lang="pt-BR" sz="1400" dirty="0" smtClean="0">
                <a:solidFill>
                  <a:schemeClr val="bg1"/>
                </a:solidFill>
              </a:rPr>
              <a:t>5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= </a:t>
            </a:r>
            <a:r>
              <a:rPr lang="pt-BR" dirty="0" smtClean="0">
                <a:solidFill>
                  <a:schemeClr val="bg1"/>
                </a:solidFill>
              </a:rPr>
              <a:t>(A</a:t>
            </a:r>
            <a:r>
              <a:rPr lang="pt-BR" sz="1400" dirty="0" smtClean="0">
                <a:solidFill>
                  <a:schemeClr val="bg1"/>
                </a:solidFill>
              </a:rPr>
              <a:t>4</a:t>
            </a:r>
            <a:r>
              <a:rPr lang="pt-BR" dirty="0" smtClean="0">
                <a:solidFill>
                  <a:schemeClr val="bg1"/>
                </a:solidFill>
              </a:rPr>
              <a:t> x M) </a:t>
            </a:r>
            <a:r>
              <a:rPr lang="pt-BR" dirty="0">
                <a:solidFill>
                  <a:schemeClr val="bg1"/>
                </a:solidFill>
              </a:rPr>
              <a:t>- </a:t>
            </a:r>
            <a:r>
              <a:rPr lang="pt-BR" dirty="0" smtClean="0">
                <a:solidFill>
                  <a:schemeClr val="bg1"/>
                </a:solidFill>
              </a:rPr>
              <a:t>A</a:t>
            </a:r>
            <a:r>
              <a:rPr lang="pt-BR" sz="1400" dirty="0" smtClean="0">
                <a:solidFill>
                  <a:schemeClr val="bg1"/>
                </a:solidFill>
              </a:rPr>
              <a:t>3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= (0 0 0 0 0 0 1 0 0 0</a:t>
            </a:r>
            <a:r>
              <a:rPr lang="pt-BR" dirty="0" smtClean="0">
                <a:solidFill>
                  <a:schemeClr val="bg1"/>
                </a:solidFill>
              </a:rPr>
              <a:t>)                      </a:t>
            </a:r>
            <a:endParaRPr lang="pt-BR" dirty="0">
              <a:solidFill>
                <a:schemeClr val="bg1"/>
              </a:solidFill>
            </a:endParaRPr>
          </a:p>
          <a:p>
            <a:r>
              <a:rPr lang="pt-BR" dirty="0">
                <a:solidFill>
                  <a:schemeClr val="bg1"/>
                </a:solidFill>
              </a:rPr>
              <a:t>				 </a:t>
            </a:r>
            <a:r>
              <a:rPr lang="pt-BR" dirty="0" smtClean="0">
                <a:solidFill>
                  <a:schemeClr val="bg1"/>
                </a:solidFill>
              </a:rPr>
              <a:t>                 (</a:t>
            </a:r>
            <a:r>
              <a:rPr lang="pt-BR" dirty="0">
                <a:solidFill>
                  <a:schemeClr val="bg1"/>
                </a:solidFill>
              </a:rPr>
              <a:t>0 0 0 0 0 0 1 0 0 0) 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</a:p>
          <a:p>
            <a:r>
              <a:rPr lang="pt-BR" dirty="0">
                <a:solidFill>
                  <a:schemeClr val="bg1"/>
                </a:solidFill>
              </a:rPr>
              <a:t>	</a:t>
            </a:r>
            <a:r>
              <a:rPr lang="pt-BR" dirty="0" smtClean="0">
                <a:solidFill>
                  <a:schemeClr val="bg1"/>
                </a:solidFill>
              </a:rPr>
              <a:t>		A</a:t>
            </a:r>
            <a:r>
              <a:rPr lang="pt-BR" sz="1200" dirty="0" smtClean="0">
                <a:solidFill>
                  <a:schemeClr val="bg1"/>
                </a:solidFill>
              </a:rPr>
              <a:t>5</a:t>
            </a:r>
            <a:r>
              <a:rPr lang="pt-BR" dirty="0" smtClean="0">
                <a:solidFill>
                  <a:schemeClr val="bg1"/>
                </a:solidFill>
              </a:rPr>
              <a:t>= </a:t>
            </a:r>
            <a:r>
              <a:rPr lang="pt-BR" dirty="0">
                <a:solidFill>
                  <a:srgbClr val="FFC000"/>
                </a:solidFill>
              </a:rPr>
              <a:t>(0 0 0 0 0 0 1 0 0 0) </a:t>
            </a:r>
            <a:endParaRPr lang="pt-BR" dirty="0" smtClean="0">
              <a:solidFill>
                <a:srgbClr val="FFC000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	</a:t>
            </a:r>
            <a:r>
              <a:rPr lang="fr-FR" dirty="0"/>
              <a:t> </a:t>
            </a:r>
            <a:endParaRPr lang="fr-FR" dirty="0" smtClean="0">
              <a:solidFill>
                <a:schemeClr val="bg1"/>
              </a:solidFill>
            </a:endParaRPr>
          </a:p>
          <a:p>
            <a:r>
              <a:rPr lang="fr-FR" dirty="0" smtClean="0">
                <a:solidFill>
                  <a:schemeClr val="bg1"/>
                </a:solidFill>
              </a:rPr>
              <a:t>6ème </a:t>
            </a:r>
            <a:r>
              <a:rPr lang="fr-FR" dirty="0">
                <a:solidFill>
                  <a:schemeClr val="bg1"/>
                </a:solidFill>
              </a:rPr>
              <a:t>étape 	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pt-BR" dirty="0" smtClean="0">
                <a:solidFill>
                  <a:schemeClr val="bg1"/>
                </a:solidFill>
              </a:rPr>
              <a:t>A</a:t>
            </a:r>
            <a:r>
              <a:rPr lang="pt-BR" sz="1400" dirty="0" smtClean="0">
                <a:solidFill>
                  <a:schemeClr val="bg1"/>
                </a:solidFill>
              </a:rPr>
              <a:t>6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= (</a:t>
            </a:r>
            <a:r>
              <a:rPr lang="pt-BR" dirty="0" smtClean="0">
                <a:solidFill>
                  <a:schemeClr val="bg1"/>
                </a:solidFill>
              </a:rPr>
              <a:t>A</a:t>
            </a:r>
            <a:r>
              <a:rPr lang="pt-BR" sz="1400" dirty="0" smtClean="0">
                <a:solidFill>
                  <a:schemeClr val="bg1"/>
                </a:solidFill>
              </a:rPr>
              <a:t>5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x M) </a:t>
            </a:r>
            <a:r>
              <a:rPr lang="pt-BR" dirty="0" smtClean="0">
                <a:solidFill>
                  <a:schemeClr val="bg1"/>
                </a:solidFill>
              </a:rPr>
              <a:t>– A</a:t>
            </a:r>
            <a:r>
              <a:rPr lang="pt-BR" sz="1400" dirty="0" smtClean="0">
                <a:solidFill>
                  <a:schemeClr val="bg1"/>
                </a:solidFill>
              </a:rPr>
              <a:t>4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=  </a:t>
            </a:r>
            <a:r>
              <a:rPr lang="pt-BR" dirty="0">
                <a:solidFill>
                  <a:srgbClr val="FFC000"/>
                </a:solidFill>
              </a:rPr>
              <a:t>(0 0 0 0 1 0 0 0 0 0</a:t>
            </a:r>
            <a:r>
              <a:rPr lang="pt-BR" dirty="0" smtClean="0">
                <a:solidFill>
                  <a:srgbClr val="FFC000"/>
                </a:solidFill>
              </a:rPr>
              <a:t>)</a:t>
            </a:r>
          </a:p>
          <a:p>
            <a:endParaRPr lang="fr-FR" dirty="0">
              <a:solidFill>
                <a:srgbClr val="FFC000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7ème étape	</a:t>
            </a: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pt-BR" dirty="0" smtClean="0">
                <a:solidFill>
                  <a:schemeClr val="bg1"/>
                </a:solidFill>
              </a:rPr>
              <a:t>A</a:t>
            </a:r>
            <a:r>
              <a:rPr lang="pt-BR" sz="1400" dirty="0">
                <a:solidFill>
                  <a:schemeClr val="bg1"/>
                </a:solidFill>
              </a:rPr>
              <a:t>7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= (</a:t>
            </a:r>
            <a:r>
              <a:rPr lang="pt-BR" dirty="0" smtClean="0">
                <a:solidFill>
                  <a:schemeClr val="bg1"/>
                </a:solidFill>
              </a:rPr>
              <a:t>A</a:t>
            </a:r>
            <a:r>
              <a:rPr lang="pt-BR" sz="1400" dirty="0" smtClean="0">
                <a:solidFill>
                  <a:schemeClr val="bg1"/>
                </a:solidFill>
              </a:rPr>
              <a:t>6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x M) – </a:t>
            </a:r>
            <a:r>
              <a:rPr lang="pt-BR" dirty="0" smtClean="0">
                <a:solidFill>
                  <a:schemeClr val="bg1"/>
                </a:solidFill>
              </a:rPr>
              <a:t>A</a:t>
            </a:r>
            <a:r>
              <a:rPr lang="pt-BR" sz="1400" dirty="0" smtClean="0">
                <a:solidFill>
                  <a:schemeClr val="bg1"/>
                </a:solidFill>
              </a:rPr>
              <a:t>5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dirty="0">
                <a:solidFill>
                  <a:schemeClr val="bg1"/>
                </a:solidFill>
              </a:rPr>
              <a:t>=  </a:t>
            </a:r>
            <a:r>
              <a:rPr lang="pt-BR" dirty="0">
                <a:solidFill>
                  <a:srgbClr val="FFC000"/>
                </a:solidFill>
              </a:rPr>
              <a:t>(0 0 0 0 </a:t>
            </a:r>
            <a:r>
              <a:rPr lang="pt-BR" dirty="0" smtClean="0">
                <a:solidFill>
                  <a:srgbClr val="FFC000"/>
                </a:solidFill>
              </a:rPr>
              <a:t>0 </a:t>
            </a:r>
            <a:r>
              <a:rPr lang="pt-BR" dirty="0">
                <a:solidFill>
                  <a:srgbClr val="FFC000"/>
                </a:solidFill>
              </a:rPr>
              <a:t>0 0 0 0 </a:t>
            </a:r>
            <a:r>
              <a:rPr lang="pt-BR" dirty="0" smtClean="0">
                <a:solidFill>
                  <a:srgbClr val="FFC000"/>
                </a:solidFill>
              </a:rPr>
              <a:t>1)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2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2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48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9180512" cy="6912768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55576" y="1052736"/>
            <a:ext cx="5112568" cy="769441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FFC000"/>
                </a:solidFill>
              </a:rPr>
              <a:t>A</a:t>
            </a:r>
            <a:r>
              <a:rPr lang="fr-FR" sz="3200" dirty="0" smtClean="0">
                <a:solidFill>
                  <a:srgbClr val="FFC000"/>
                </a:solidFill>
              </a:rPr>
              <a:t>n</a:t>
            </a:r>
            <a:r>
              <a:rPr lang="fr-FR" sz="4400" dirty="0" smtClean="0">
                <a:solidFill>
                  <a:srgbClr val="FFC000"/>
                </a:solidFill>
              </a:rPr>
              <a:t> = (A</a:t>
            </a:r>
            <a:r>
              <a:rPr lang="fr-FR" sz="3200" dirty="0" smtClean="0">
                <a:solidFill>
                  <a:srgbClr val="FFC000"/>
                </a:solidFill>
              </a:rPr>
              <a:t>n-1</a:t>
            </a:r>
            <a:r>
              <a:rPr lang="fr-FR" sz="4400" dirty="0" smtClean="0">
                <a:solidFill>
                  <a:srgbClr val="FFC000"/>
                </a:solidFill>
              </a:rPr>
              <a:t> </a:t>
            </a:r>
            <a:r>
              <a:rPr lang="fr-FR" sz="4400" dirty="0" smtClean="0">
                <a:solidFill>
                  <a:srgbClr val="FFC000"/>
                </a:solidFill>
              </a:rPr>
              <a:t>x </a:t>
            </a:r>
            <a:r>
              <a:rPr lang="fr-FR" sz="4400" dirty="0" smtClean="0">
                <a:solidFill>
                  <a:srgbClr val="FFC000"/>
                </a:solidFill>
              </a:rPr>
              <a:t>M) – A</a:t>
            </a:r>
            <a:r>
              <a:rPr lang="fr-FR" sz="3200" dirty="0" smtClean="0">
                <a:solidFill>
                  <a:srgbClr val="FFC000"/>
                </a:solidFill>
              </a:rPr>
              <a:t>n-2</a:t>
            </a:r>
            <a:r>
              <a:rPr lang="fr-FR" sz="4400" dirty="0" smtClean="0">
                <a:solidFill>
                  <a:srgbClr val="FFC000"/>
                </a:solidFill>
              </a:rPr>
              <a:t> </a:t>
            </a:r>
            <a:endParaRPr lang="fr-FR" sz="4400" dirty="0">
              <a:solidFill>
                <a:srgbClr val="FFC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332656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solidFill>
                  <a:schemeClr val="bg1"/>
                </a:solidFill>
              </a:rPr>
              <a:t>Notre calcul devient:</a:t>
            </a:r>
            <a:endParaRPr lang="fr-FR" sz="2400" u="sng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427984" y="3822139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C000"/>
                </a:solidFill>
              </a:rPr>
              <a:t>PROBLEME du calcul: </a:t>
            </a:r>
          </a:p>
          <a:p>
            <a:r>
              <a:rPr lang="fr-FR" sz="2400" b="1" dirty="0" smtClean="0">
                <a:solidFill>
                  <a:schemeClr val="bg1"/>
                </a:solidFill>
              </a:rPr>
              <a:t>Il est non programmable.</a:t>
            </a:r>
            <a:endParaRPr lang="fr-FR" sz="2400" b="1" dirty="0">
              <a:solidFill>
                <a:schemeClr val="bg1"/>
              </a:solidFill>
            </a:endParaRPr>
          </a:p>
        </p:txBody>
      </p:sp>
      <p:pic>
        <p:nvPicPr>
          <p:cNvPr id="3076" name="Picture 4" descr="http://us.123rf.com/400wm/400/400/SolanD/SolanD1001/SolanD100100006/6245702-jaune-panneau-d-39-avertissement-triangulaire-avec-un-crane-toxiques-attention-poiso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6" t="4425" r="7812" b="17957"/>
          <a:stretch/>
        </p:blipFill>
        <p:spPr bwMode="auto">
          <a:xfrm>
            <a:off x="366294" y="2960420"/>
            <a:ext cx="3269602" cy="298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2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09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7384"/>
            <a:ext cx="9180512" cy="6912768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55576" y="1052736"/>
            <a:ext cx="5472608" cy="212365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fr-FR" sz="4400" dirty="0" err="1" smtClean="0">
                <a:solidFill>
                  <a:srgbClr val="00B0F0"/>
                </a:solidFill>
              </a:rPr>
              <a:t>A’</a:t>
            </a:r>
            <a:r>
              <a:rPr lang="fr-FR" sz="3200" dirty="0" err="1" smtClean="0">
                <a:solidFill>
                  <a:srgbClr val="00B0F0"/>
                </a:solidFill>
              </a:rPr>
              <a:t>n</a:t>
            </a:r>
            <a:r>
              <a:rPr lang="fr-FR" sz="4400" dirty="0" smtClean="0">
                <a:solidFill>
                  <a:srgbClr val="00B0F0"/>
                </a:solidFill>
              </a:rPr>
              <a:t> = A</a:t>
            </a:r>
            <a:r>
              <a:rPr lang="fr-FR" sz="3200" dirty="0" smtClean="0">
                <a:solidFill>
                  <a:srgbClr val="00B0F0"/>
                </a:solidFill>
              </a:rPr>
              <a:t>n-1</a:t>
            </a:r>
            <a:r>
              <a:rPr lang="fr-FR" sz="4400" dirty="0" smtClean="0">
                <a:solidFill>
                  <a:srgbClr val="00B0F0"/>
                </a:solidFill>
              </a:rPr>
              <a:t> </a:t>
            </a:r>
            <a:r>
              <a:rPr lang="fr-FR" sz="4400" dirty="0" smtClean="0">
                <a:solidFill>
                  <a:srgbClr val="00B0F0"/>
                </a:solidFill>
              </a:rPr>
              <a:t>x </a:t>
            </a:r>
            <a:r>
              <a:rPr lang="fr-FR" sz="4400" dirty="0" smtClean="0">
                <a:solidFill>
                  <a:srgbClr val="00B0F0"/>
                </a:solidFill>
              </a:rPr>
              <a:t>M</a:t>
            </a:r>
          </a:p>
          <a:p>
            <a:r>
              <a:rPr lang="fr-FR" sz="4400" dirty="0" smtClean="0">
                <a:solidFill>
                  <a:srgbClr val="00B0F0"/>
                </a:solidFill>
              </a:rPr>
              <a:t>2) </a:t>
            </a:r>
          </a:p>
          <a:p>
            <a:pPr marL="742950" indent="-742950">
              <a:buAutoNum type="arabicParenR"/>
            </a:pPr>
            <a:endParaRPr lang="fr-FR" sz="4400" dirty="0">
              <a:solidFill>
                <a:srgbClr val="00B0F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6487" y="1500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>
                <a:solidFill>
                  <a:schemeClr val="bg1"/>
                </a:solidFill>
              </a:rPr>
              <a:t>b</a:t>
            </a:r>
            <a:r>
              <a:rPr lang="fr-FR" sz="2400" u="sng" dirty="0" smtClean="0">
                <a:solidFill>
                  <a:schemeClr val="bg1"/>
                </a:solidFill>
              </a:rPr>
              <a:t>) Nouvelle résolution</a:t>
            </a:r>
            <a:r>
              <a:rPr lang="fr-FR" sz="2400" u="sng" dirty="0" smtClean="0">
                <a:solidFill>
                  <a:schemeClr val="bg1"/>
                </a:solidFill>
              </a:rPr>
              <a:t>:</a:t>
            </a:r>
            <a:endParaRPr lang="fr-FR" sz="2400" u="sng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2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483768" y="1484784"/>
            <a:ext cx="4680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 smtClean="0">
                <a:solidFill>
                  <a:srgbClr val="00B0F0"/>
                </a:solidFill>
              </a:rPr>
              <a:t>{</a:t>
            </a:r>
            <a:endParaRPr lang="fr-FR" sz="8000" dirty="0">
              <a:solidFill>
                <a:srgbClr val="00B0F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397763" y="1750750"/>
            <a:ext cx="13020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00B0F0"/>
                </a:solidFill>
              </a:rPr>
              <a:t>A</a:t>
            </a:r>
            <a:r>
              <a:rPr lang="fr-FR" sz="2800" dirty="0" smtClean="0">
                <a:solidFill>
                  <a:srgbClr val="00B0F0"/>
                </a:solidFill>
              </a:rPr>
              <a:t>n</a:t>
            </a:r>
            <a:r>
              <a:rPr lang="fr-FR" sz="4400" dirty="0" smtClean="0">
                <a:solidFill>
                  <a:srgbClr val="00B0F0"/>
                </a:solidFill>
              </a:rPr>
              <a:t> </a:t>
            </a:r>
            <a:r>
              <a:rPr lang="fr-FR" sz="4400" dirty="0">
                <a:solidFill>
                  <a:srgbClr val="00B0F0"/>
                </a:solidFill>
              </a:rPr>
              <a:t>= 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951820" y="1776468"/>
            <a:ext cx="3276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rgbClr val="00B0F0"/>
                </a:solidFill>
              </a:rPr>
              <a:t>1 si a</a:t>
            </a:r>
            <a:r>
              <a:rPr lang="fr-FR" sz="2000" dirty="0" smtClean="0">
                <a:solidFill>
                  <a:srgbClr val="00B0F0"/>
                </a:solidFill>
              </a:rPr>
              <a:t>i</a:t>
            </a:r>
            <a:r>
              <a:rPr lang="fr-FR" sz="2800" dirty="0" smtClean="0">
                <a:solidFill>
                  <a:srgbClr val="00B0F0"/>
                </a:solidFill>
              </a:rPr>
              <a:t> minimum ≠ 0</a:t>
            </a:r>
            <a:endParaRPr lang="fr-FR" sz="2800" dirty="0">
              <a:solidFill>
                <a:srgbClr val="00B0F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951820" y="2140987"/>
            <a:ext cx="3276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B0F0"/>
                </a:solidFill>
              </a:rPr>
              <a:t>0</a:t>
            </a:r>
            <a:r>
              <a:rPr lang="fr-FR" sz="2800" dirty="0" smtClean="0">
                <a:solidFill>
                  <a:srgbClr val="00B0F0"/>
                </a:solidFill>
              </a:rPr>
              <a:t> si a</a:t>
            </a:r>
            <a:r>
              <a:rPr lang="fr-FR" sz="2000" dirty="0" smtClean="0">
                <a:solidFill>
                  <a:srgbClr val="00B0F0"/>
                </a:solidFill>
              </a:rPr>
              <a:t>i</a:t>
            </a:r>
            <a:r>
              <a:rPr lang="fr-FR" sz="2800" dirty="0" smtClean="0">
                <a:solidFill>
                  <a:srgbClr val="00B0F0"/>
                </a:solidFill>
              </a:rPr>
              <a:t> &gt; minimum </a:t>
            </a:r>
            <a:endParaRPr lang="fr-FR" sz="2800" dirty="0">
              <a:solidFill>
                <a:srgbClr val="00B0F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55576" y="4005064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Calcul programmable!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80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9180512" cy="6912768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/>
              <a:t>1ere étape 	A</a:t>
            </a:r>
            <a:r>
              <a:rPr lang="fr-FR" sz="1400" dirty="0" smtClean="0"/>
              <a:t>0</a:t>
            </a:r>
            <a:r>
              <a:rPr lang="fr-FR" dirty="0" smtClean="0"/>
              <a:t> = (1 0 0 0 0 0 0 0 0 0) 		</a:t>
            </a:r>
          </a:p>
          <a:p>
            <a:r>
              <a:rPr lang="fr-FR" dirty="0" smtClean="0"/>
              <a:t>		      </a:t>
            </a:r>
          </a:p>
          <a:p>
            <a:endParaRPr lang="fr-FR" dirty="0" smtClean="0"/>
          </a:p>
          <a:p>
            <a:r>
              <a:rPr lang="fr-FR" dirty="0" smtClean="0"/>
              <a:t>		</a:t>
            </a:r>
            <a:r>
              <a:rPr lang="fr-FR" dirty="0" smtClean="0"/>
              <a:t>A</a:t>
            </a:r>
            <a:r>
              <a:rPr lang="fr-FR" sz="1400" dirty="0" smtClean="0"/>
              <a:t>1</a:t>
            </a:r>
            <a:r>
              <a:rPr lang="fr-FR" dirty="0" smtClean="0"/>
              <a:t>= A</a:t>
            </a:r>
            <a:r>
              <a:rPr lang="fr-FR" sz="1400" dirty="0" smtClean="0"/>
              <a:t>1</a:t>
            </a:r>
            <a:r>
              <a:rPr lang="fr-FR" dirty="0" smtClean="0"/>
              <a:t> </a:t>
            </a:r>
            <a:r>
              <a:rPr lang="fr-FR" dirty="0" smtClean="0"/>
              <a:t>= A</a:t>
            </a:r>
            <a:r>
              <a:rPr lang="fr-FR" sz="1400" dirty="0" smtClean="0"/>
              <a:t>0</a:t>
            </a:r>
            <a:r>
              <a:rPr lang="fr-FR" dirty="0" smtClean="0"/>
              <a:t> x M= (0 0 0 0 0 1 0 0 0 0)</a:t>
            </a:r>
          </a:p>
          <a:p>
            <a:r>
              <a:rPr lang="fr-FR" dirty="0" smtClean="0"/>
              <a:t> 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2ème étape 	A</a:t>
            </a:r>
            <a:r>
              <a:rPr lang="fr-FR" sz="1400" dirty="0" smtClean="0"/>
              <a:t>2</a:t>
            </a:r>
            <a:r>
              <a:rPr lang="fr-FR" dirty="0" smtClean="0"/>
              <a:t> = A</a:t>
            </a:r>
            <a:r>
              <a:rPr lang="fr-FR" sz="1400" dirty="0" smtClean="0"/>
              <a:t>1</a:t>
            </a:r>
            <a:r>
              <a:rPr lang="fr-FR" dirty="0" smtClean="0"/>
              <a:t> x M = (1 0 0 1 0 0 0 0 0 0)	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3ème étape 	A’</a:t>
            </a:r>
            <a:r>
              <a:rPr lang="fr-FR" sz="1400" dirty="0" smtClean="0"/>
              <a:t>3</a:t>
            </a:r>
            <a:r>
              <a:rPr lang="fr-FR" dirty="0" smtClean="0"/>
              <a:t> = A</a:t>
            </a:r>
            <a:r>
              <a:rPr lang="fr-FR" sz="1400" dirty="0" smtClean="0"/>
              <a:t>2</a:t>
            </a:r>
            <a:r>
              <a:rPr lang="fr-FR" dirty="0" smtClean="0"/>
              <a:t> x M = (0 0 0 0 0 2 0 1 1 0)</a:t>
            </a:r>
          </a:p>
          <a:p>
            <a:r>
              <a:rPr lang="fr-FR" dirty="0" smtClean="0"/>
              <a:t> 			</a:t>
            </a:r>
          </a:p>
          <a:p>
            <a:r>
              <a:rPr lang="fr-FR" dirty="0" smtClean="0"/>
              <a:t>4ème étape 	A’</a:t>
            </a:r>
            <a:r>
              <a:rPr lang="fr-FR" sz="1400" dirty="0" smtClean="0"/>
              <a:t>4</a:t>
            </a:r>
            <a:r>
              <a:rPr lang="fr-FR" dirty="0" smtClean="0"/>
              <a:t> = </a:t>
            </a:r>
            <a:r>
              <a:rPr lang="fr-FR" dirty="0" smtClean="0"/>
              <a:t>A’</a:t>
            </a:r>
            <a:r>
              <a:rPr lang="fr-FR" sz="1400" dirty="0" smtClean="0"/>
              <a:t>3</a:t>
            </a:r>
            <a:r>
              <a:rPr lang="fr-FR" dirty="0" smtClean="0"/>
              <a:t> </a:t>
            </a:r>
            <a:r>
              <a:rPr lang="fr-FR" dirty="0" smtClean="0"/>
              <a:t>x M= (2 1 1 3 0 0 0 0 0 0)			    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5ème étape 	A’</a:t>
            </a:r>
            <a:r>
              <a:rPr lang="fr-FR" sz="1400" dirty="0" smtClean="0"/>
              <a:t>5 </a:t>
            </a:r>
            <a:r>
              <a:rPr lang="fr-FR" dirty="0" smtClean="0"/>
              <a:t>= </a:t>
            </a:r>
            <a:r>
              <a:rPr lang="fr-FR" dirty="0" smtClean="0"/>
              <a:t>A’</a:t>
            </a:r>
            <a:r>
              <a:rPr lang="fr-FR" sz="1400" dirty="0" smtClean="0"/>
              <a:t>4</a:t>
            </a:r>
            <a:r>
              <a:rPr lang="fr-FR" dirty="0" smtClean="0"/>
              <a:t> </a:t>
            </a:r>
            <a:r>
              <a:rPr lang="fr-FR" dirty="0" smtClean="0"/>
              <a:t>x M= (0 0 0 0 0 5 2 4 4 0)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6ème étape 	A’</a:t>
            </a:r>
            <a:r>
              <a:rPr lang="fr-FR" sz="1400" dirty="0" smtClean="0"/>
              <a:t>6</a:t>
            </a:r>
            <a:r>
              <a:rPr lang="fr-FR" dirty="0" smtClean="0"/>
              <a:t> = </a:t>
            </a:r>
            <a:r>
              <a:rPr lang="fr-FR" dirty="0" smtClean="0"/>
              <a:t>A’</a:t>
            </a:r>
            <a:r>
              <a:rPr lang="fr-FR" sz="1400" dirty="0" smtClean="0"/>
              <a:t>5</a:t>
            </a:r>
            <a:r>
              <a:rPr lang="fr-FR" dirty="0" smtClean="0"/>
              <a:t> </a:t>
            </a:r>
            <a:r>
              <a:rPr lang="fr-FR" dirty="0" smtClean="0"/>
              <a:t>x M = (5 6 6 13 2 0 0 0 0 0)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7ème étape	A’</a:t>
            </a:r>
            <a:r>
              <a:rPr lang="fr-FR" sz="1400" dirty="0" smtClean="0"/>
              <a:t>7</a:t>
            </a:r>
            <a:r>
              <a:rPr lang="fr-FR" dirty="0" smtClean="0"/>
              <a:t> = </a:t>
            </a:r>
            <a:r>
              <a:rPr lang="fr-FR" dirty="0" smtClean="0"/>
              <a:t>A’</a:t>
            </a:r>
            <a:r>
              <a:rPr lang="fr-FR" sz="1400" dirty="0" smtClean="0"/>
              <a:t>6</a:t>
            </a:r>
            <a:r>
              <a:rPr lang="fr-FR" dirty="0" smtClean="0"/>
              <a:t> </a:t>
            </a:r>
            <a:r>
              <a:rPr lang="fr-FR" dirty="0" smtClean="0"/>
              <a:t>x M = (0 0 0 0 0 18 14 19 18 2)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771800" y="580618"/>
            <a:ext cx="10840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>
                <a:solidFill>
                  <a:srgbClr val="00B0F0"/>
                </a:solidFill>
              </a:rPr>
              <a:t>Le </a:t>
            </a:r>
            <a:r>
              <a:rPr lang="fr-FR" sz="2000" b="1" u="sng" dirty="0" smtClean="0">
                <a:solidFill>
                  <a:srgbClr val="00B0F0"/>
                </a:solidFill>
              </a:rPr>
              <a:t>calcul</a:t>
            </a:r>
            <a:endParaRPr lang="fr-FR" sz="2000" b="1" u="sng" dirty="0">
              <a:solidFill>
                <a:srgbClr val="00B0F0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1475656" y="908720"/>
            <a:ext cx="0" cy="5328592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5940152" y="908720"/>
            <a:ext cx="0" cy="5328592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02082" y="1844824"/>
            <a:ext cx="2390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A</a:t>
            </a:r>
            <a:r>
              <a:rPr lang="fr-FR" sz="1400" b="1" dirty="0">
                <a:solidFill>
                  <a:schemeClr val="bg1"/>
                </a:solidFill>
              </a:rPr>
              <a:t>1</a:t>
            </a:r>
            <a:r>
              <a:rPr lang="fr-FR" b="1" dirty="0">
                <a:solidFill>
                  <a:schemeClr val="bg1"/>
                </a:solidFill>
              </a:rPr>
              <a:t>= (0 0 0 0 0 1 0 0 0 0)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1190" y="2699628"/>
            <a:ext cx="2443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A</a:t>
            </a:r>
            <a:r>
              <a:rPr lang="fr-FR" sz="1400" b="1" dirty="0">
                <a:solidFill>
                  <a:schemeClr val="bg1"/>
                </a:solidFill>
              </a:rPr>
              <a:t>2</a:t>
            </a:r>
            <a:r>
              <a:rPr lang="fr-FR" b="1" dirty="0">
                <a:solidFill>
                  <a:schemeClr val="bg1"/>
                </a:solidFill>
              </a:rPr>
              <a:t> = (1 0 0 1 0 0 0 0 0 0)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16216" y="3275692"/>
            <a:ext cx="2443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A</a:t>
            </a:r>
            <a:r>
              <a:rPr lang="pt-BR" sz="1400" b="1" dirty="0">
                <a:solidFill>
                  <a:schemeClr val="bg1"/>
                </a:solidFill>
              </a:rPr>
              <a:t>3 </a:t>
            </a:r>
            <a:r>
              <a:rPr lang="pt-BR" b="1" dirty="0">
                <a:solidFill>
                  <a:schemeClr val="bg1"/>
                </a:solidFill>
              </a:rPr>
              <a:t>= (0 0 0 0 0 0 0 1 1 0)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16216" y="3779748"/>
            <a:ext cx="2443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A</a:t>
            </a:r>
            <a:r>
              <a:rPr lang="pt-BR" sz="1400" b="1" dirty="0">
                <a:solidFill>
                  <a:schemeClr val="bg1"/>
                </a:solidFill>
              </a:rPr>
              <a:t>4</a:t>
            </a:r>
            <a:r>
              <a:rPr lang="pt-BR" b="1" dirty="0">
                <a:solidFill>
                  <a:schemeClr val="bg1"/>
                </a:solidFill>
              </a:rPr>
              <a:t> = (0 1 1 0 0 0 0 0 0 0)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1190" y="4355812"/>
            <a:ext cx="2443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A</a:t>
            </a:r>
            <a:r>
              <a:rPr lang="pt-BR" sz="1400" b="1" dirty="0">
                <a:solidFill>
                  <a:schemeClr val="bg1"/>
                </a:solidFill>
              </a:rPr>
              <a:t>5</a:t>
            </a:r>
            <a:r>
              <a:rPr lang="pt-BR" b="1" dirty="0">
                <a:solidFill>
                  <a:schemeClr val="bg1"/>
                </a:solidFill>
              </a:rPr>
              <a:t> = (0 0 0 0 0 0 1 0 0 0)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21190" y="4931876"/>
            <a:ext cx="2513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A</a:t>
            </a:r>
            <a:r>
              <a:rPr lang="pt-BR" sz="1400" b="1" dirty="0">
                <a:solidFill>
                  <a:schemeClr val="bg1"/>
                </a:solidFill>
              </a:rPr>
              <a:t>6</a:t>
            </a:r>
            <a:r>
              <a:rPr lang="pt-BR" b="1" dirty="0">
                <a:solidFill>
                  <a:schemeClr val="bg1"/>
                </a:solidFill>
              </a:rPr>
              <a:t> = (0 0 0 0 1 0 0 0 0 </a:t>
            </a:r>
            <a:r>
              <a:rPr lang="pt-BR" b="1" dirty="0" smtClean="0">
                <a:solidFill>
                  <a:schemeClr val="bg1"/>
                </a:solidFill>
              </a:rPr>
              <a:t>0</a:t>
            </a:r>
            <a:r>
              <a:rPr lang="fr-FR" b="1" dirty="0" smtClean="0">
                <a:solidFill>
                  <a:schemeClr val="bg1"/>
                </a:solidFill>
              </a:rPr>
              <a:t>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16216" y="5435932"/>
            <a:ext cx="2443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chemeClr val="bg1"/>
                </a:solidFill>
              </a:rPr>
              <a:t>A</a:t>
            </a:r>
            <a:r>
              <a:rPr lang="pt-BR" sz="1400" b="1" dirty="0">
                <a:solidFill>
                  <a:schemeClr val="bg1"/>
                </a:solidFill>
              </a:rPr>
              <a:t>7</a:t>
            </a:r>
            <a:r>
              <a:rPr lang="pt-BR" b="1" dirty="0">
                <a:solidFill>
                  <a:schemeClr val="bg1"/>
                </a:solidFill>
              </a:rPr>
              <a:t> = (0 0 0 0 0 0 0 0 0 1)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7" name="Flèche droite 16"/>
          <p:cNvSpPr/>
          <p:nvPr/>
        </p:nvSpPr>
        <p:spPr>
          <a:xfrm>
            <a:off x="5724128" y="1916832"/>
            <a:ext cx="504056" cy="18466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droite 17"/>
          <p:cNvSpPr/>
          <p:nvPr/>
        </p:nvSpPr>
        <p:spPr>
          <a:xfrm>
            <a:off x="5724128" y="2812286"/>
            <a:ext cx="504056" cy="18466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droite 18"/>
          <p:cNvSpPr/>
          <p:nvPr/>
        </p:nvSpPr>
        <p:spPr>
          <a:xfrm>
            <a:off x="5724128" y="3356992"/>
            <a:ext cx="504056" cy="18466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droite 19"/>
          <p:cNvSpPr/>
          <p:nvPr/>
        </p:nvSpPr>
        <p:spPr>
          <a:xfrm>
            <a:off x="5724128" y="3861048"/>
            <a:ext cx="504056" cy="18466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droite 20"/>
          <p:cNvSpPr/>
          <p:nvPr/>
        </p:nvSpPr>
        <p:spPr>
          <a:xfrm>
            <a:off x="5724128" y="4437112"/>
            <a:ext cx="504056" cy="18466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droite 21"/>
          <p:cNvSpPr/>
          <p:nvPr/>
        </p:nvSpPr>
        <p:spPr>
          <a:xfrm>
            <a:off x="5724128" y="4972526"/>
            <a:ext cx="504056" cy="18466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 droite 22"/>
          <p:cNvSpPr/>
          <p:nvPr/>
        </p:nvSpPr>
        <p:spPr>
          <a:xfrm>
            <a:off x="5724128" y="5445224"/>
            <a:ext cx="504056" cy="18466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6732240" y="580618"/>
            <a:ext cx="18149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 smtClean="0">
                <a:solidFill>
                  <a:srgbClr val="00B0F0"/>
                </a:solidFill>
              </a:rPr>
              <a:t>Transformation</a:t>
            </a:r>
            <a:endParaRPr lang="fr-FR" sz="2000" b="1" u="sng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7504" y="580618"/>
            <a:ext cx="785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 smtClean="0">
                <a:solidFill>
                  <a:srgbClr val="00B0F0"/>
                </a:solidFill>
              </a:rPr>
              <a:t>Etape</a:t>
            </a:r>
            <a:endParaRPr lang="fr-FR" sz="2000" b="1" u="sng" dirty="0">
              <a:solidFill>
                <a:srgbClr val="00B0F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2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0" y="-61962"/>
            <a:ext cx="601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bg1"/>
                </a:solidFill>
              </a:rPr>
              <a:t>-</a:t>
            </a:r>
            <a:r>
              <a:rPr lang="fr-FR" sz="2400" dirty="0" smtClean="0">
                <a:solidFill>
                  <a:schemeClr val="bg1"/>
                </a:solidFill>
              </a:rPr>
              <a:t>Exemple: le choux, le </a:t>
            </a:r>
            <a:r>
              <a:rPr lang="fr-FR" sz="2400" dirty="0" smtClean="0">
                <a:solidFill>
                  <a:schemeClr val="bg1"/>
                </a:solidFill>
              </a:rPr>
              <a:t>loup et </a:t>
            </a:r>
            <a:r>
              <a:rPr lang="fr-FR" sz="2400" dirty="0" smtClean="0">
                <a:solidFill>
                  <a:schemeClr val="bg1"/>
                </a:solidFill>
              </a:rPr>
              <a:t>la </a:t>
            </a:r>
            <a:r>
              <a:rPr lang="fr-FR" sz="2400" dirty="0" smtClean="0">
                <a:solidFill>
                  <a:schemeClr val="bg1"/>
                </a:solidFill>
              </a:rPr>
              <a:t>chèvre.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9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/>
      <p:bldP spid="11" grpId="1"/>
      <p:bldP spid="12" grpId="1"/>
      <p:bldP spid="13" grpId="1"/>
      <p:bldP spid="14" grpId="1"/>
      <p:bldP spid="15" grpId="1"/>
      <p:bldP spid="16" grpId="1"/>
      <p:bldP spid="17" grpId="1" animBg="1"/>
      <p:bldP spid="18" grpId="1" animBg="1"/>
      <p:bldP spid="19" grpId="1" animBg="1"/>
      <p:bldP spid="20" grpId="1" animBg="1"/>
      <p:bldP spid="21" grpId="1" animBg="1"/>
      <p:bldP spid="22" grpId="1" animBg="1"/>
      <p:bldP spid="23" grpId="1" animBg="1"/>
      <p:bldP spid="2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9180512" cy="6912768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79512" y="26064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rgbClr val="FFC000"/>
                </a:solidFill>
              </a:rPr>
              <a:t>III- Programmation de notre problème</a:t>
            </a:r>
            <a:endParaRPr lang="fr-FR" sz="2800" b="1" u="sng" dirty="0">
              <a:solidFill>
                <a:srgbClr val="FFC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1520" y="869811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solidFill>
                  <a:schemeClr val="bg1"/>
                </a:solidFill>
              </a:rPr>
              <a:t>a) </a:t>
            </a:r>
            <a:r>
              <a:rPr lang="fr-FR" sz="2400" u="sng" dirty="0" err="1" smtClean="0">
                <a:solidFill>
                  <a:schemeClr val="bg1"/>
                </a:solidFill>
              </a:rPr>
              <a:t>Matlab</a:t>
            </a:r>
            <a:endParaRPr lang="fr-FR" sz="2400" u="sng" dirty="0" smtClean="0">
              <a:solidFill>
                <a:schemeClr val="bg1"/>
              </a:solidFill>
            </a:endParaRPr>
          </a:p>
          <a:p>
            <a:endParaRPr lang="fr-FR" sz="2400" u="sng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3</a:t>
            </a:r>
            <a:endParaRPr lang="fr-FR" dirty="0">
              <a:solidFill>
                <a:srgbClr val="FFC000"/>
              </a:solidFill>
            </a:endParaRPr>
          </a:p>
        </p:txBody>
      </p:sp>
      <p:pic>
        <p:nvPicPr>
          <p:cNvPr id="2051" name="Picture 3" descr="C:\Users\maurine\Documents\Downloads\matla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38002"/>
            <a:ext cx="8334556" cy="468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wiki.duke.edu/download/attachments/18680484/matlab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929" y="620688"/>
            <a:ext cx="1868949" cy="186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00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27384"/>
            <a:ext cx="9180512" cy="6912768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303039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>
                <a:solidFill>
                  <a:schemeClr val="bg1"/>
                </a:solidFill>
              </a:rPr>
              <a:t>b</a:t>
            </a:r>
            <a:r>
              <a:rPr lang="fr-FR" sz="2400" u="sng" dirty="0" smtClean="0">
                <a:solidFill>
                  <a:schemeClr val="bg1"/>
                </a:solidFill>
              </a:rPr>
              <a:t>) </a:t>
            </a:r>
            <a:r>
              <a:rPr lang="fr-FR" sz="2400" u="sng" dirty="0" smtClean="0">
                <a:solidFill>
                  <a:schemeClr val="bg1"/>
                </a:solidFill>
              </a:rPr>
              <a:t>Programme</a:t>
            </a:r>
            <a:endParaRPr lang="fr-FR" sz="2400" u="sng" dirty="0" smtClean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3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7384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332656"/>
            <a:ext cx="8820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 smtClean="0">
                <a:solidFill>
                  <a:srgbClr val="FF0000"/>
                </a:solidFill>
              </a:rPr>
              <a:t>OBJECTIFS </a:t>
            </a:r>
            <a:r>
              <a:rPr lang="fr-FR" sz="3600" b="1" u="sng" dirty="0" smtClean="0">
                <a:solidFill>
                  <a:srgbClr val="FF0000"/>
                </a:solidFill>
              </a:rPr>
              <a:t>NON ATTEINT</a:t>
            </a:r>
            <a:r>
              <a:rPr lang="fr-FR" sz="3600" b="1" u="sng" dirty="0" smtClean="0">
                <a:solidFill>
                  <a:srgbClr val="FF0000"/>
                </a:solidFill>
              </a:rPr>
              <a:t>:</a:t>
            </a:r>
            <a:endParaRPr lang="fr-FR" sz="3600" b="1" u="sng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62599" y="1340768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-Problème de l’éléphant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1520" y="2257708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-</a:t>
            </a:r>
            <a:r>
              <a:rPr lang="fr-FR" sz="2800" b="1" dirty="0" smtClean="0">
                <a:solidFill>
                  <a:schemeClr val="bg1"/>
                </a:solidFill>
              </a:rPr>
              <a:t>Création de notre problème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1520" y="3193812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-Dessiner le graphe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596336" y="0"/>
            <a:ext cx="1547433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CONCLUSIONS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2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7384"/>
            <a:ext cx="9144000" cy="6885384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23528" y="332656"/>
            <a:ext cx="8820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 smtClean="0">
                <a:solidFill>
                  <a:srgbClr val="FF0000"/>
                </a:solidFill>
              </a:rPr>
              <a:t>OBJECTIFS </a:t>
            </a:r>
            <a:r>
              <a:rPr lang="fr-FR" sz="3600" b="1" u="sng" dirty="0" smtClean="0">
                <a:solidFill>
                  <a:srgbClr val="FF0000"/>
                </a:solidFill>
              </a:rPr>
              <a:t>ATTEINT</a:t>
            </a:r>
            <a:r>
              <a:rPr lang="fr-FR" sz="3600" b="1" u="sng" dirty="0" smtClean="0">
                <a:solidFill>
                  <a:srgbClr val="FF0000"/>
                </a:solidFill>
              </a:rPr>
              <a:t>:</a:t>
            </a:r>
            <a:endParaRPr lang="fr-FR" sz="3600" b="1" u="sng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42004" y="1412776"/>
            <a:ext cx="77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-</a:t>
            </a:r>
            <a:r>
              <a:rPr lang="fr-FR" sz="2800" b="1" dirty="0" smtClean="0">
                <a:solidFill>
                  <a:schemeClr val="bg1"/>
                </a:solidFill>
              </a:rPr>
              <a:t>Résolution</a:t>
            </a:r>
            <a:r>
              <a:rPr lang="fr-FR" sz="2800" b="1" dirty="0" smtClean="0">
                <a:solidFill>
                  <a:schemeClr val="bg1"/>
                </a:solidFill>
              </a:rPr>
              <a:t> par un graphe dirigé par une matrice.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596336" y="0"/>
            <a:ext cx="1547433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CONCLUSIONS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9512" y="2185700"/>
            <a:ext cx="77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chemeClr val="bg1"/>
                </a:solidFill>
              </a:rPr>
              <a:t>-</a:t>
            </a:r>
            <a:r>
              <a:rPr lang="fr-FR" sz="2800" b="1" dirty="0" smtClean="0">
                <a:solidFill>
                  <a:schemeClr val="bg1"/>
                </a:solidFill>
              </a:rPr>
              <a:t>Programmation</a:t>
            </a:r>
            <a:r>
              <a:rPr lang="fr-FR" sz="2800" b="1" dirty="0" smtClean="0">
                <a:solidFill>
                  <a:schemeClr val="bg1"/>
                </a:solidFill>
              </a:rPr>
              <a:t>.</a:t>
            </a:r>
            <a:endParaRPr lang="fr-FR" sz="2800" b="1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616" y="3456384"/>
            <a:ext cx="4147799" cy="3150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51520" y="4922004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92D050"/>
                </a:solidFill>
              </a:rPr>
              <a:t>On voit la vie en matrice!</a:t>
            </a:r>
            <a:endParaRPr lang="fr-FR" sz="28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25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18152" y="2995949"/>
            <a:ext cx="5361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Le choux, la chèvre, et le loup.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879389"/>
            <a:ext cx="2395812" cy="179985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26" name="Picture 2" descr="C:\Users\maurine\Desktop\Sans tit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861" y="692696"/>
            <a:ext cx="3369627" cy="215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7668344" y="3067957"/>
            <a:ext cx="384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La famille.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7504" y="44624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 smtClean="0">
                <a:solidFill>
                  <a:srgbClr val="FFC000"/>
                </a:solidFill>
              </a:rPr>
              <a:t>INTRODUCTION.</a:t>
            </a:r>
            <a:endParaRPr lang="fr-FR" sz="3200" b="1" u="sng" dirty="0">
              <a:solidFill>
                <a:srgbClr val="FFC000"/>
              </a:solidFill>
            </a:endParaRPr>
          </a:p>
        </p:txBody>
      </p:sp>
      <p:pic>
        <p:nvPicPr>
          <p:cNvPr id="11" name="Espace réservé du contenu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307235"/>
            <a:ext cx="2246997" cy="337625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2" name="ZoneTexte 11"/>
          <p:cNvSpPr txBox="1"/>
          <p:nvPr/>
        </p:nvSpPr>
        <p:spPr>
          <a:xfrm>
            <a:off x="5652120" y="604293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Eléphant et les bananes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316416" y="0"/>
            <a:ext cx="827353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INTRO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12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5102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07504" y="251937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 smtClean="0">
                <a:solidFill>
                  <a:schemeClr val="bg1"/>
                </a:solidFill>
              </a:rPr>
              <a:t>NOTRE PARCOURS.</a:t>
            </a:r>
            <a:endParaRPr lang="fr-FR" sz="3200" b="1" u="sng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496" y="1268760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-Cas </a:t>
            </a:r>
            <a:r>
              <a:rPr lang="fr-FR" sz="2800" dirty="0" smtClean="0">
                <a:solidFill>
                  <a:schemeClr val="bg1"/>
                </a:solidFill>
              </a:rPr>
              <a:t>particulier =&gt;  Généralisation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6350202" y="2810053"/>
            <a:ext cx="3118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FAUX!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326654" y="3573016"/>
            <a:ext cx="3717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INTERESSANT!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300192" y="4365104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INTERESSANT!</a:t>
            </a:r>
            <a:endParaRPr lang="fr-FR" sz="3600" b="1" dirty="0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5495" y="2060848"/>
            <a:ext cx="7979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-Etude </a:t>
            </a:r>
            <a:r>
              <a:rPr lang="fr-FR" sz="2800" dirty="0" smtClean="0">
                <a:solidFill>
                  <a:schemeClr val="bg1"/>
                </a:solidFill>
              </a:rPr>
              <a:t>du cas choux, loup, chèvre =&gt; La famille.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-508" y="2852936"/>
            <a:ext cx="68047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-Mise en place de nouveau calcul.</a:t>
            </a:r>
          </a:p>
          <a:p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15102" y="3597399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-Dessin =&gt; La théorie des Graphes</a:t>
            </a:r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35496" y="4419109"/>
            <a:ext cx="9433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-Besoin d’une clef =&gt; La matrice adjacente</a:t>
            </a:r>
          </a:p>
          <a:p>
            <a:endParaRPr lang="fr-FR" sz="2800" dirty="0"/>
          </a:p>
        </p:txBody>
      </p:sp>
      <p:sp>
        <p:nvSpPr>
          <p:cNvPr id="16" name="ZoneTexte 15"/>
          <p:cNvSpPr txBox="1"/>
          <p:nvPr/>
        </p:nvSpPr>
        <p:spPr>
          <a:xfrm>
            <a:off x="-508" y="5354052"/>
            <a:ext cx="9433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</a:rPr>
              <a:t>-Programmation</a:t>
            </a:r>
            <a:endParaRPr lang="fr-FR" sz="2800" dirty="0"/>
          </a:p>
        </p:txBody>
      </p:sp>
      <p:sp>
        <p:nvSpPr>
          <p:cNvPr id="17" name="ZoneTexte 16"/>
          <p:cNvSpPr txBox="1"/>
          <p:nvPr/>
        </p:nvSpPr>
        <p:spPr>
          <a:xfrm>
            <a:off x="6326654" y="5302949"/>
            <a:ext cx="3717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rgbClr val="FF0000"/>
                </a:solidFill>
              </a:rPr>
              <a:t>IDEAL!</a:t>
            </a:r>
            <a:endParaRPr lang="fr-FR" sz="3600" b="1" dirty="0">
              <a:solidFill>
                <a:srgbClr val="FF0000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35495" y="3140968"/>
            <a:ext cx="48965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8316416" y="0"/>
            <a:ext cx="827353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INTRO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37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5292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35496" y="116632"/>
            <a:ext cx="9793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u="sng" dirty="0" smtClean="0">
                <a:solidFill>
                  <a:srgbClr val="FFC000"/>
                </a:solidFill>
              </a:rPr>
              <a:t>REECRITURE MATHEMATIQUE DU PROBLEME .</a:t>
            </a:r>
            <a:endParaRPr lang="fr-FR" sz="3200" b="1" u="sng" dirty="0">
              <a:solidFill>
                <a:srgbClr val="FFC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110558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chemeClr val="bg1"/>
                </a:solidFill>
              </a:rPr>
              <a:t>I- L’idée du graphe</a:t>
            </a:r>
            <a:endParaRPr lang="fr-FR" sz="2800" b="1" u="sng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79512" y="3140006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chemeClr val="bg1"/>
                </a:solidFill>
              </a:rPr>
              <a:t>II- </a:t>
            </a:r>
            <a:r>
              <a:rPr lang="fr-FR" sz="2800" b="1" u="sng" dirty="0">
                <a:solidFill>
                  <a:schemeClr val="bg1"/>
                </a:solidFill>
              </a:rPr>
              <a:t>D</a:t>
            </a:r>
            <a:r>
              <a:rPr lang="fr-FR" sz="2800" b="1" u="sng" dirty="0" smtClean="0">
                <a:solidFill>
                  <a:schemeClr val="bg1"/>
                </a:solidFill>
              </a:rPr>
              <a:t>éveloppement </a:t>
            </a:r>
            <a:r>
              <a:rPr lang="fr-FR" sz="2800" b="1" u="sng" dirty="0" smtClean="0">
                <a:solidFill>
                  <a:schemeClr val="bg1"/>
                </a:solidFill>
              </a:rPr>
              <a:t>d’une clef</a:t>
            </a:r>
            <a:endParaRPr lang="fr-FR" sz="2800" b="1" u="sng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9512" y="5085184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chemeClr val="bg1"/>
                </a:solidFill>
              </a:rPr>
              <a:t>III- Programmation </a:t>
            </a:r>
            <a:r>
              <a:rPr lang="fr-FR" sz="2800" b="1" u="sng" dirty="0" smtClean="0">
                <a:solidFill>
                  <a:schemeClr val="bg1"/>
                </a:solidFill>
              </a:rPr>
              <a:t>du problème</a:t>
            </a:r>
            <a:endParaRPr lang="fr-FR" sz="2800" b="1" u="sng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388424" y="0"/>
            <a:ext cx="755345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PLAN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537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7384"/>
            <a:ext cx="9180512" cy="6885384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6063" y="3640378"/>
            <a:ext cx="9156260" cy="2092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2126" y="1639722"/>
            <a:ext cx="9168386" cy="201622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85145" y="476672"/>
            <a:ext cx="9167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solidFill>
                  <a:schemeClr val="bg1"/>
                </a:solidFill>
              </a:rPr>
              <a:t>a) Schéma du problème du choux du loup et de la </a:t>
            </a:r>
            <a:r>
              <a:rPr lang="fr-FR" sz="2400" u="sng" dirty="0" smtClean="0">
                <a:solidFill>
                  <a:schemeClr val="bg1"/>
                </a:solidFill>
              </a:rPr>
              <a:t>chèvre</a:t>
            </a:r>
            <a:endParaRPr lang="fr-FR" sz="2400" u="sng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572932" y="1950855"/>
            <a:ext cx="1463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 smtClean="0">
                <a:solidFill>
                  <a:srgbClr val="FF0000"/>
                </a:solidFill>
              </a:rPr>
              <a:t>PCXL</a:t>
            </a:r>
            <a:endParaRPr lang="fr-FR" sz="2300" b="1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144474" y="1950855"/>
            <a:ext cx="82809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 smtClean="0">
                <a:solidFill>
                  <a:srgbClr val="FF0000"/>
                </a:solidFill>
              </a:rPr>
              <a:t>PC</a:t>
            </a:r>
            <a:r>
              <a:rPr lang="fr-FR" sz="2300" b="1" dirty="0" smtClean="0"/>
              <a:t>X</a:t>
            </a:r>
            <a:r>
              <a:rPr lang="fr-FR" sz="2300" b="1" dirty="0" smtClean="0">
                <a:solidFill>
                  <a:srgbClr val="FF0000"/>
                </a:solidFill>
              </a:rPr>
              <a:t>L</a:t>
            </a:r>
            <a:endParaRPr lang="fr-FR" sz="23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836662" y="1977851"/>
            <a:ext cx="1463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 smtClean="0">
                <a:solidFill>
                  <a:srgbClr val="FF0000"/>
                </a:solidFill>
              </a:rPr>
              <a:t>PCX</a:t>
            </a:r>
            <a:r>
              <a:rPr lang="fr-FR" sz="2300" b="1" dirty="0" smtClean="0"/>
              <a:t>L</a:t>
            </a:r>
            <a:endParaRPr lang="fr-FR" sz="23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6492846" y="1971220"/>
            <a:ext cx="8640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 smtClean="0">
                <a:solidFill>
                  <a:srgbClr val="FF0000"/>
                </a:solidFill>
              </a:rPr>
              <a:t>P</a:t>
            </a:r>
            <a:r>
              <a:rPr lang="fr-FR" sz="2300" b="1" dirty="0" smtClean="0"/>
              <a:t>C</a:t>
            </a:r>
            <a:r>
              <a:rPr lang="fr-FR" sz="2300" b="1" dirty="0" smtClean="0">
                <a:solidFill>
                  <a:srgbClr val="FF0000"/>
                </a:solidFill>
              </a:rPr>
              <a:t>XL</a:t>
            </a:r>
            <a:endParaRPr lang="fr-FR" sz="2300" b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7860998" y="1977851"/>
            <a:ext cx="8640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 smtClean="0">
                <a:solidFill>
                  <a:srgbClr val="FF0000"/>
                </a:solidFill>
              </a:rPr>
              <a:t>PC</a:t>
            </a:r>
            <a:r>
              <a:rPr lang="fr-FR" sz="2300" b="1" dirty="0" smtClean="0"/>
              <a:t>XL</a:t>
            </a:r>
            <a:endParaRPr lang="fr-FR" sz="2300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1452286" y="4880082"/>
            <a:ext cx="146353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 smtClean="0"/>
              <a:t>PC</a:t>
            </a:r>
            <a:r>
              <a:rPr lang="fr-FR" sz="2300" b="1" dirty="0" smtClean="0">
                <a:solidFill>
                  <a:srgbClr val="FF0000"/>
                </a:solidFill>
              </a:rPr>
              <a:t>XL</a:t>
            </a:r>
            <a:endParaRPr lang="fr-FR" sz="2300" b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3085100" y="4880082"/>
            <a:ext cx="1463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 smtClean="0"/>
              <a:t>P</a:t>
            </a:r>
            <a:r>
              <a:rPr lang="fr-FR" sz="2300" b="1" dirty="0" smtClean="0">
                <a:solidFill>
                  <a:srgbClr val="FF0000"/>
                </a:solidFill>
              </a:rPr>
              <a:t>C</a:t>
            </a:r>
            <a:r>
              <a:rPr lang="fr-FR" sz="2300" b="1" dirty="0" smtClean="0"/>
              <a:t>XL</a:t>
            </a:r>
            <a:endParaRPr lang="fr-FR" sz="23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4764654" y="4880082"/>
            <a:ext cx="1463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 smtClean="0"/>
              <a:t>PCX</a:t>
            </a:r>
            <a:r>
              <a:rPr lang="fr-FR" sz="2300" b="1" dirty="0" smtClean="0">
                <a:solidFill>
                  <a:srgbClr val="FF0000"/>
                </a:solidFill>
              </a:rPr>
              <a:t>L</a:t>
            </a:r>
            <a:endParaRPr lang="fr-FR" sz="23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6415724" y="4895054"/>
            <a:ext cx="1463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 smtClean="0"/>
              <a:t>PC</a:t>
            </a:r>
            <a:r>
              <a:rPr lang="fr-FR" sz="2300" b="1" dirty="0" smtClean="0">
                <a:solidFill>
                  <a:srgbClr val="FF0000"/>
                </a:solidFill>
              </a:rPr>
              <a:t>X</a:t>
            </a:r>
            <a:r>
              <a:rPr lang="fr-FR" sz="2300" b="1" dirty="0" smtClean="0"/>
              <a:t>L</a:t>
            </a:r>
            <a:endParaRPr lang="fr-FR" sz="2300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7897741" y="4859350"/>
            <a:ext cx="899361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300" b="1" dirty="0" smtClean="0"/>
              <a:t>PCXL</a:t>
            </a:r>
            <a:endParaRPr lang="fr-FR" sz="2300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84134" y="1783738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Passeur rive  initiale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2126" y="4294889"/>
            <a:ext cx="12961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Passeur rive  finale</a:t>
            </a:r>
          </a:p>
        </p:txBody>
      </p:sp>
      <p:sp>
        <p:nvSpPr>
          <p:cNvPr id="21" name="Ellipse 20"/>
          <p:cNvSpPr/>
          <p:nvPr/>
        </p:nvSpPr>
        <p:spPr>
          <a:xfrm>
            <a:off x="1811551" y="2412520"/>
            <a:ext cx="144016" cy="18466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3468510" y="2398422"/>
            <a:ext cx="144016" cy="18466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1763804" y="4618054"/>
            <a:ext cx="144016" cy="18466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23"/>
          <p:cNvSpPr/>
          <p:nvPr/>
        </p:nvSpPr>
        <p:spPr>
          <a:xfrm>
            <a:off x="3468510" y="4645520"/>
            <a:ext cx="144016" cy="18466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5124694" y="4664058"/>
            <a:ext cx="144016" cy="18466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25"/>
          <p:cNvSpPr/>
          <p:nvPr/>
        </p:nvSpPr>
        <p:spPr>
          <a:xfrm>
            <a:off x="5124694" y="2412520"/>
            <a:ext cx="144016" cy="18466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6780878" y="2412520"/>
            <a:ext cx="144016" cy="18466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6780878" y="4618054"/>
            <a:ext cx="144016" cy="18466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8278688" y="4645520"/>
            <a:ext cx="144016" cy="18466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8196011" y="2412520"/>
            <a:ext cx="144016" cy="184666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4" name="Connecteur droit 33"/>
          <p:cNvCxnSpPr>
            <a:stCxn id="21" idx="4"/>
            <a:endCxn id="23" idx="6"/>
          </p:cNvCxnSpPr>
          <p:nvPr/>
        </p:nvCxnSpPr>
        <p:spPr>
          <a:xfrm>
            <a:off x="1883559" y="2597186"/>
            <a:ext cx="24261" cy="2113201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 flipH="1">
            <a:off x="1823681" y="2504853"/>
            <a:ext cx="4957197" cy="2212105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1740318" y="1702438"/>
            <a:ext cx="26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1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3468510" y="1702438"/>
            <a:ext cx="26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5136437" y="1702438"/>
            <a:ext cx="26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3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720613" y="1670893"/>
            <a:ext cx="26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4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8207754" y="1702438"/>
            <a:ext cx="26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5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1703539" y="5310552"/>
            <a:ext cx="26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6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336237" y="5310552"/>
            <a:ext cx="26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5108639" y="5285123"/>
            <a:ext cx="26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6720613" y="5312130"/>
            <a:ext cx="264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9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8133225" y="5296517"/>
            <a:ext cx="483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10</a:t>
            </a:r>
            <a:endParaRPr lang="fr-FR" b="1" dirty="0">
              <a:solidFill>
                <a:srgbClr val="C00000"/>
              </a:solidFill>
            </a:endParaRPr>
          </a:p>
        </p:txBody>
      </p:sp>
      <p:cxnSp>
        <p:nvCxnSpPr>
          <p:cNvPr id="49" name="Connecteur droit 48"/>
          <p:cNvCxnSpPr/>
          <p:nvPr/>
        </p:nvCxnSpPr>
        <p:spPr>
          <a:xfrm>
            <a:off x="6859007" y="2504853"/>
            <a:ext cx="24261" cy="2113201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27" idx="3"/>
            <a:endCxn id="25" idx="7"/>
          </p:cNvCxnSpPr>
          <p:nvPr/>
        </p:nvCxnSpPr>
        <p:spPr>
          <a:xfrm flipH="1">
            <a:off x="5247619" y="2570142"/>
            <a:ext cx="1554350" cy="21209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Connecteur droit 52"/>
          <p:cNvCxnSpPr>
            <a:stCxn id="26" idx="6"/>
            <a:endCxn id="28" idx="1"/>
          </p:cNvCxnSpPr>
          <p:nvPr/>
        </p:nvCxnSpPr>
        <p:spPr>
          <a:xfrm>
            <a:off x="5268710" y="2504853"/>
            <a:ext cx="1533259" cy="214024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7" name="Connecteur droit 56"/>
          <p:cNvCxnSpPr>
            <a:stCxn id="26" idx="3"/>
            <a:endCxn id="24" idx="7"/>
          </p:cNvCxnSpPr>
          <p:nvPr/>
        </p:nvCxnSpPr>
        <p:spPr>
          <a:xfrm flipH="1">
            <a:off x="3591435" y="2570142"/>
            <a:ext cx="1554350" cy="2102422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22" idx="5"/>
          </p:cNvCxnSpPr>
          <p:nvPr/>
        </p:nvCxnSpPr>
        <p:spPr>
          <a:xfrm>
            <a:off x="3591435" y="2556044"/>
            <a:ext cx="1574828" cy="21885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Connecteur droit 61"/>
          <p:cNvCxnSpPr>
            <a:endCxn id="24" idx="0"/>
          </p:cNvCxnSpPr>
          <p:nvPr/>
        </p:nvCxnSpPr>
        <p:spPr>
          <a:xfrm>
            <a:off x="3514865" y="2501651"/>
            <a:ext cx="25653" cy="21438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30" idx="2"/>
          </p:cNvCxnSpPr>
          <p:nvPr/>
        </p:nvCxnSpPr>
        <p:spPr>
          <a:xfrm flipH="1">
            <a:off x="3540518" y="2504853"/>
            <a:ext cx="4655493" cy="219506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endCxn id="29" idx="2"/>
          </p:cNvCxnSpPr>
          <p:nvPr/>
        </p:nvCxnSpPr>
        <p:spPr>
          <a:xfrm flipH="1">
            <a:off x="8278688" y="2533092"/>
            <a:ext cx="1" cy="2204761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35496" y="-99392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solidFill>
                  <a:schemeClr val="bg1"/>
                </a:solidFill>
              </a:rPr>
              <a:t>I- L’idée du graphe</a:t>
            </a:r>
            <a:endParaRPr lang="fr-FR" sz="2800" b="1" u="sng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I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1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1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91269"/>
            <a:ext cx="8229600" cy="4525963"/>
          </a:xfrm>
        </p:spPr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9180512" cy="6912768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5496" y="145033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solidFill>
                  <a:schemeClr val="bg1"/>
                </a:solidFill>
              </a:rPr>
              <a:t>b) Le schéma du problème de la famille:</a:t>
            </a:r>
            <a:endParaRPr lang="fr-FR" sz="2400" u="sng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42575" y="3380565"/>
            <a:ext cx="9156260" cy="20928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-36512" y="1379909"/>
            <a:ext cx="9168386" cy="201622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57761" y="1854348"/>
            <a:ext cx="68744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>
                <a:solidFill>
                  <a:srgbClr val="FF0000"/>
                </a:solidFill>
              </a:rPr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/>
          </a:p>
        </p:txBody>
      </p:sp>
      <p:sp>
        <p:nvSpPr>
          <p:cNvPr id="10" name="Ellipse 9"/>
          <p:cNvSpPr/>
          <p:nvPr/>
        </p:nvSpPr>
        <p:spPr>
          <a:xfrm>
            <a:off x="619383" y="2439704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39552" y="1595933"/>
            <a:ext cx="264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1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71599" y="1854348"/>
            <a:ext cx="78426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 </a:t>
            </a:r>
            <a:r>
              <a:rPr lang="fr-FR" sz="1050" b="1" dirty="0" smtClean="0"/>
              <a:t>V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>
                <a:solidFill>
                  <a:srgbClr val="FF0000"/>
                </a:solidFill>
              </a:rPr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>
                <a:solidFill>
                  <a:srgbClr val="FF0000"/>
                </a:solidFill>
              </a:rPr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13" name="Ellipse 12"/>
          <p:cNvSpPr/>
          <p:nvPr/>
        </p:nvSpPr>
        <p:spPr>
          <a:xfrm>
            <a:off x="1224403" y="2442707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1072564" y="1598936"/>
            <a:ext cx="264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3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619671" y="1854348"/>
            <a:ext cx="89630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G </a:t>
            </a:r>
            <a:r>
              <a:rPr lang="fr-FR" sz="1050" b="1" dirty="0" err="1" smtClean="0"/>
              <a:t>G</a:t>
            </a:r>
            <a:r>
              <a:rPr lang="fr-FR" sz="1050" b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 </a:t>
            </a:r>
            <a:r>
              <a:rPr lang="fr-FR" sz="1050" b="1" dirty="0" smtClean="0"/>
              <a:t>  </a:t>
            </a:r>
          </a:p>
        </p:txBody>
      </p:sp>
      <p:sp>
        <p:nvSpPr>
          <p:cNvPr id="16" name="Ellipse 15"/>
          <p:cNvSpPr/>
          <p:nvPr/>
        </p:nvSpPr>
        <p:spPr>
          <a:xfrm>
            <a:off x="1763688" y="2442707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648628" y="1598936"/>
            <a:ext cx="264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123728" y="1854348"/>
            <a:ext cx="68744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>
                <a:solidFill>
                  <a:srgbClr val="FF0000"/>
                </a:solidFill>
              </a:rPr>
              <a:t>M F</a:t>
            </a:r>
            <a:r>
              <a:rPr lang="fr-FR" sz="1050" b="1" dirty="0" smtClean="0"/>
              <a:t>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19" name="Ellipse 18"/>
          <p:cNvSpPr/>
          <p:nvPr/>
        </p:nvSpPr>
        <p:spPr>
          <a:xfrm>
            <a:off x="2328009" y="2439704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2195736" y="1598936"/>
            <a:ext cx="264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7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723277" y="1854348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 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</a:t>
            </a:r>
            <a:r>
              <a:rPr lang="fr-FR" sz="1050" b="1" dirty="0" smtClean="0"/>
              <a:t>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>
                <a:solidFill>
                  <a:srgbClr val="FF0000"/>
                </a:solidFill>
              </a:rPr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/>
          </a:p>
        </p:txBody>
      </p:sp>
      <p:sp>
        <p:nvSpPr>
          <p:cNvPr id="22" name="Ellipse 21"/>
          <p:cNvSpPr/>
          <p:nvPr/>
        </p:nvSpPr>
        <p:spPr>
          <a:xfrm>
            <a:off x="2904073" y="2439704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2795286" y="1595933"/>
            <a:ext cx="4085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10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4723839" y="2442707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572000" y="15989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15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5299903" y="2442707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5148064" y="15989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18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5875967" y="2439704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5724128" y="1595933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19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6452031" y="2442707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6300192" y="15989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22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3571711" y="2439704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3419872" y="1595933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11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4147775" y="2442707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3995936" y="15989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14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7028095" y="2442707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6876256" y="15989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23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7604159" y="2442707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ZoneTexte 38"/>
          <p:cNvSpPr txBox="1"/>
          <p:nvPr/>
        </p:nvSpPr>
        <p:spPr>
          <a:xfrm>
            <a:off x="7452320" y="1598936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26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8180223" y="2442707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/>
          <p:cNvSpPr txBox="1"/>
          <p:nvPr/>
        </p:nvSpPr>
        <p:spPr>
          <a:xfrm>
            <a:off x="8028384" y="1598936"/>
            <a:ext cx="3404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27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8736721" y="2439704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/>
          <p:cNvSpPr txBox="1"/>
          <p:nvPr/>
        </p:nvSpPr>
        <p:spPr>
          <a:xfrm>
            <a:off x="8584882" y="1595933"/>
            <a:ext cx="3796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29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371349" y="1854348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 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>
                <a:solidFill>
                  <a:srgbClr val="FF0000"/>
                </a:solidFill>
              </a:rPr>
              <a:t>M </a:t>
            </a:r>
            <a:r>
              <a:rPr lang="fr-FR" sz="1050" b="1" dirty="0" smtClean="0"/>
              <a:t>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45" name="ZoneTexte 44"/>
          <p:cNvSpPr txBox="1"/>
          <p:nvPr/>
        </p:nvSpPr>
        <p:spPr>
          <a:xfrm>
            <a:off x="3995935" y="1854348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>
                <a:solidFill>
                  <a:srgbClr val="FF0000"/>
                </a:solidFill>
              </a:rPr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>
              <a:solidFill>
                <a:srgbClr val="FF000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4523477" y="1854348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 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/>
              <a:t>M 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5148063" y="1854348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 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</a:t>
            </a:r>
            <a:r>
              <a:rPr lang="fr-FR" sz="1050" b="1" dirty="0" smtClean="0"/>
              <a:t>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>
                <a:solidFill>
                  <a:srgbClr val="FF0000"/>
                </a:solidFill>
              </a:rPr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/>
          </a:p>
        </p:txBody>
      </p:sp>
      <p:sp>
        <p:nvSpPr>
          <p:cNvPr id="48" name="ZoneTexte 47"/>
          <p:cNvSpPr txBox="1"/>
          <p:nvPr/>
        </p:nvSpPr>
        <p:spPr>
          <a:xfrm>
            <a:off x="5724127" y="1854348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 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>
                <a:solidFill>
                  <a:srgbClr val="FF0000"/>
                </a:solidFill>
              </a:rPr>
              <a:t>M </a:t>
            </a:r>
            <a:r>
              <a:rPr lang="fr-FR" sz="1050" b="1" dirty="0" smtClean="0"/>
              <a:t>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49" name="ZoneTexte 48"/>
          <p:cNvSpPr txBox="1"/>
          <p:nvPr/>
        </p:nvSpPr>
        <p:spPr>
          <a:xfrm>
            <a:off x="6251669" y="1854348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>
                <a:solidFill>
                  <a:srgbClr val="FF0000"/>
                </a:solidFill>
              </a:rPr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/>
          </a:p>
        </p:txBody>
      </p:sp>
      <p:sp>
        <p:nvSpPr>
          <p:cNvPr id="50" name="ZoneTexte 49"/>
          <p:cNvSpPr txBox="1"/>
          <p:nvPr/>
        </p:nvSpPr>
        <p:spPr>
          <a:xfrm>
            <a:off x="6827733" y="1854348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 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/>
              <a:t>M 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51" name="ZoneTexte 50"/>
          <p:cNvSpPr txBox="1"/>
          <p:nvPr/>
        </p:nvSpPr>
        <p:spPr>
          <a:xfrm>
            <a:off x="7403797" y="1854348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/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7979861" y="1854348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/>
              <a:t>M 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8555925" y="1854348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/>
              <a:t>M 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54" name="ZoneTexte 53"/>
          <p:cNvSpPr txBox="1"/>
          <p:nvPr/>
        </p:nvSpPr>
        <p:spPr>
          <a:xfrm>
            <a:off x="457761" y="4446636"/>
            <a:ext cx="68744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>
                <a:solidFill>
                  <a:srgbClr val="FF0000"/>
                </a:solidFill>
              </a:rPr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>
              <a:solidFill>
                <a:srgbClr val="FF0000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043607" y="4446636"/>
            <a:ext cx="78426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 V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</a:t>
            </a:r>
            <a:r>
              <a:rPr lang="fr-FR" sz="1050" b="1" dirty="0" smtClean="0"/>
              <a:t>G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>
                <a:solidFill>
                  <a:srgbClr val="FF0000"/>
                </a:solidFill>
              </a:rPr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56" name="ZoneTexte 55"/>
          <p:cNvSpPr txBox="1"/>
          <p:nvPr/>
        </p:nvSpPr>
        <p:spPr>
          <a:xfrm>
            <a:off x="1619671" y="4446636"/>
            <a:ext cx="89630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G 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r>
              <a:rPr lang="fr-FR" sz="1050" b="1" dirty="0" smtClean="0">
                <a:solidFill>
                  <a:srgbClr val="FF0000"/>
                </a:solidFill>
              </a:rPr>
              <a:t>  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M </a:t>
            </a:r>
            <a:r>
              <a:rPr lang="fr-FR" sz="1050" b="1" dirty="0" smtClean="0"/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   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2123728" y="4446636"/>
            <a:ext cx="68744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>
                <a:solidFill>
                  <a:srgbClr val="FF0000"/>
                </a:solidFill>
              </a:rPr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>
              <a:solidFill>
                <a:srgbClr val="FF0000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2723277" y="4446636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 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/>
              <a:t>M 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59" name="ZoneTexte 58"/>
          <p:cNvSpPr txBox="1"/>
          <p:nvPr/>
        </p:nvSpPr>
        <p:spPr>
          <a:xfrm>
            <a:off x="3371349" y="4446636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/>
              <a:t>M </a:t>
            </a:r>
            <a:r>
              <a:rPr lang="fr-FR" sz="1050" b="1" dirty="0" smtClean="0">
                <a:solidFill>
                  <a:srgbClr val="FF0000"/>
                </a:solidFill>
              </a:rPr>
              <a:t>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>
              <a:solidFill>
                <a:srgbClr val="FF00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3995935" y="4446636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solidFill>
                  <a:srgbClr val="FF0000"/>
                </a:solidFill>
              </a:rPr>
              <a:t>C V </a:t>
            </a:r>
          </a:p>
          <a:p>
            <a:r>
              <a:rPr lang="fr-FR" sz="1050" b="1" dirty="0" smtClean="0"/>
              <a:t>P </a:t>
            </a:r>
            <a:r>
              <a:rPr lang="fr-FR" sz="1050" b="1" dirty="0" smtClean="0">
                <a:solidFill>
                  <a:srgbClr val="FF0000"/>
                </a:solidFill>
              </a:rPr>
              <a:t>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/>
              <a:t>M 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61" name="ZoneTexte 60"/>
          <p:cNvSpPr txBox="1"/>
          <p:nvPr/>
        </p:nvSpPr>
        <p:spPr>
          <a:xfrm>
            <a:off x="4523477" y="4446636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>
                <a:solidFill>
                  <a:srgbClr val="FF0000"/>
                </a:solidFill>
              </a:rPr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>
              <a:solidFill>
                <a:srgbClr val="FF00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5148063" y="4446636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 </a:t>
            </a:r>
          </a:p>
          <a:p>
            <a:r>
              <a:rPr lang="fr-FR" sz="1050" b="1" dirty="0" smtClean="0">
                <a:solidFill>
                  <a:srgbClr val="FF0000"/>
                </a:solidFill>
              </a:rPr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/>
              <a:t>M 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5724127" y="4446636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/>
              <a:t>M </a:t>
            </a:r>
            <a:r>
              <a:rPr lang="fr-FR" sz="1050" b="1" dirty="0" smtClean="0">
                <a:solidFill>
                  <a:srgbClr val="FF0000"/>
                </a:solidFill>
              </a:rPr>
              <a:t>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>
              <a:solidFill>
                <a:srgbClr val="FF0000"/>
              </a:solidFill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6251669" y="4446636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 </a:t>
            </a:r>
          </a:p>
          <a:p>
            <a:r>
              <a:rPr lang="fr-FR" sz="1050" b="1" dirty="0" smtClean="0"/>
              <a:t>P </a:t>
            </a:r>
            <a:r>
              <a:rPr lang="fr-FR" sz="1050" b="1" dirty="0" smtClean="0">
                <a:solidFill>
                  <a:srgbClr val="FF0000"/>
                </a:solidFill>
              </a:rPr>
              <a:t>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/>
              <a:t>M 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65" name="ZoneTexte 64"/>
          <p:cNvSpPr txBox="1"/>
          <p:nvPr/>
        </p:nvSpPr>
        <p:spPr>
          <a:xfrm>
            <a:off x="6827733" y="4446636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/>
              <a:t>M F </a:t>
            </a:r>
            <a:r>
              <a:rPr lang="fr-FR" sz="1050" b="1" dirty="0" err="1" smtClean="0">
                <a:solidFill>
                  <a:srgbClr val="FF0000"/>
                </a:solidFill>
              </a:rPr>
              <a:t>F</a:t>
            </a:r>
            <a:r>
              <a:rPr lang="fr-FR" sz="1050" b="1" dirty="0" smtClean="0">
                <a:solidFill>
                  <a:srgbClr val="FF0000"/>
                </a:solidFill>
              </a:rPr>
              <a:t> </a:t>
            </a:r>
            <a:endParaRPr lang="fr-FR" sz="1050" b="1" dirty="0">
              <a:solidFill>
                <a:srgbClr val="FF0000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7403797" y="4446636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>
                <a:solidFill>
                  <a:srgbClr val="FF0000"/>
                </a:solidFill>
              </a:rPr>
              <a:t>G</a:t>
            </a:r>
            <a:endParaRPr lang="fr-FR" sz="1050" b="1" dirty="0" smtClean="0">
              <a:solidFill>
                <a:srgbClr val="FF0000"/>
              </a:solidFill>
            </a:endParaRPr>
          </a:p>
          <a:p>
            <a:r>
              <a:rPr lang="fr-FR" sz="1050" b="1" dirty="0" smtClean="0"/>
              <a:t>M 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67" name="ZoneTexte 66"/>
          <p:cNvSpPr txBox="1"/>
          <p:nvPr/>
        </p:nvSpPr>
        <p:spPr>
          <a:xfrm>
            <a:off x="7979861" y="4446636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</a:t>
            </a:r>
            <a:r>
              <a:rPr lang="fr-FR" sz="1050" b="1" dirty="0" smtClean="0">
                <a:solidFill>
                  <a:srgbClr val="FF0000"/>
                </a:solidFill>
              </a:rPr>
              <a:t>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/>
              <a:t>M 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68" name="ZoneTexte 67"/>
          <p:cNvSpPr txBox="1"/>
          <p:nvPr/>
        </p:nvSpPr>
        <p:spPr>
          <a:xfrm>
            <a:off x="8555925" y="4446636"/>
            <a:ext cx="74772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/>
              <a:t>C V </a:t>
            </a:r>
          </a:p>
          <a:p>
            <a:r>
              <a:rPr lang="fr-FR" sz="1050" b="1" dirty="0" smtClean="0"/>
              <a:t>P G </a:t>
            </a:r>
            <a:r>
              <a:rPr lang="fr-FR" sz="1050" b="1" dirty="0" err="1" smtClean="0"/>
              <a:t>G</a:t>
            </a:r>
            <a:endParaRPr lang="fr-FR" sz="1050" b="1" dirty="0" smtClean="0"/>
          </a:p>
          <a:p>
            <a:r>
              <a:rPr lang="fr-FR" sz="1050" b="1" dirty="0" smtClean="0"/>
              <a:t>M F </a:t>
            </a:r>
            <a:r>
              <a:rPr lang="fr-FR" sz="1050" b="1" dirty="0" err="1" smtClean="0"/>
              <a:t>F</a:t>
            </a:r>
            <a:r>
              <a:rPr lang="fr-FR" sz="1050" b="1" dirty="0" smtClean="0"/>
              <a:t> </a:t>
            </a:r>
            <a:endParaRPr lang="fr-FR" sz="1050" b="1" dirty="0"/>
          </a:p>
        </p:txBody>
      </p:sp>
      <p:sp>
        <p:nvSpPr>
          <p:cNvPr id="69" name="Ellipse 68"/>
          <p:cNvSpPr/>
          <p:nvPr/>
        </p:nvSpPr>
        <p:spPr>
          <a:xfrm>
            <a:off x="611560" y="4260229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1216580" y="4263232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1755865" y="4263232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2320186" y="4260229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2896250" y="4260229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4716016" y="4263232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5292080" y="4263232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5868144" y="4260229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6444208" y="4263232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3563888" y="4260229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4139952" y="4263232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7020272" y="4263232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7596336" y="4263232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8172400" y="4263232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8728898" y="4260229"/>
            <a:ext cx="83751" cy="92333"/>
          </a:xfrm>
          <a:prstGeom prst="ellipse">
            <a:avLst/>
          </a:prstGeom>
          <a:solidFill>
            <a:srgbClr val="C0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ZoneTexte 83"/>
          <p:cNvSpPr txBox="1"/>
          <p:nvPr/>
        </p:nvSpPr>
        <p:spPr>
          <a:xfrm>
            <a:off x="539552" y="5003728"/>
            <a:ext cx="264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1072564" y="5006731"/>
            <a:ext cx="264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1648628" y="5006731"/>
            <a:ext cx="264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87" name="ZoneTexte 86"/>
          <p:cNvSpPr txBox="1"/>
          <p:nvPr/>
        </p:nvSpPr>
        <p:spPr>
          <a:xfrm>
            <a:off x="2195736" y="5006731"/>
            <a:ext cx="264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88" name="ZoneTexte 87"/>
          <p:cNvSpPr txBox="1"/>
          <p:nvPr/>
        </p:nvSpPr>
        <p:spPr>
          <a:xfrm>
            <a:off x="2795286" y="5003728"/>
            <a:ext cx="2645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89" name="ZoneTexte 88"/>
          <p:cNvSpPr txBox="1"/>
          <p:nvPr/>
        </p:nvSpPr>
        <p:spPr>
          <a:xfrm>
            <a:off x="4572000" y="500673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16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148064" y="500673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17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5724128" y="5003728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20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6300192" y="500673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21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3419872" y="500372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12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3995936" y="500673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13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6876256" y="500673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24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7452320" y="5006731"/>
            <a:ext cx="360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25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8028384" y="5006731"/>
            <a:ext cx="3404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28</a:t>
            </a:r>
            <a:endParaRPr lang="fr-FR" sz="1100" b="1" dirty="0">
              <a:solidFill>
                <a:srgbClr val="C00000"/>
              </a:solidFill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8584882" y="5003728"/>
            <a:ext cx="3796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rgbClr val="C00000"/>
                </a:solidFill>
              </a:rPr>
              <a:t>30</a:t>
            </a:r>
            <a:endParaRPr lang="fr-FR" sz="1100" b="1" dirty="0">
              <a:solidFill>
                <a:srgbClr val="C00000"/>
              </a:solidFill>
            </a:endParaRPr>
          </a:p>
        </p:txBody>
      </p:sp>
      <p:cxnSp>
        <p:nvCxnSpPr>
          <p:cNvPr id="99" name="Connecteur droit 98"/>
          <p:cNvCxnSpPr/>
          <p:nvPr/>
        </p:nvCxnSpPr>
        <p:spPr>
          <a:xfrm flipH="1">
            <a:off x="675745" y="2485871"/>
            <a:ext cx="7823" cy="182052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Connecteur droit 99"/>
          <p:cNvCxnSpPr>
            <a:stCxn id="13" idx="3"/>
            <a:endCxn id="69" idx="5"/>
          </p:cNvCxnSpPr>
          <p:nvPr/>
        </p:nvCxnSpPr>
        <p:spPr>
          <a:xfrm flipH="1">
            <a:off x="683046" y="2521518"/>
            <a:ext cx="553622" cy="181752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Connecteur droit 100"/>
          <p:cNvCxnSpPr/>
          <p:nvPr/>
        </p:nvCxnSpPr>
        <p:spPr>
          <a:xfrm flipH="1">
            <a:off x="1282074" y="2460029"/>
            <a:ext cx="553622" cy="181752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2" name="Connecteur droit 101"/>
          <p:cNvCxnSpPr/>
          <p:nvPr/>
        </p:nvCxnSpPr>
        <p:spPr>
          <a:xfrm flipH="1">
            <a:off x="1259632" y="2511712"/>
            <a:ext cx="7823" cy="18205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3" name="Connecteur droit 102"/>
          <p:cNvCxnSpPr>
            <a:stCxn id="19" idx="3"/>
          </p:cNvCxnSpPr>
          <p:nvPr/>
        </p:nvCxnSpPr>
        <p:spPr>
          <a:xfrm flipH="1">
            <a:off x="1827874" y="2518515"/>
            <a:ext cx="512400" cy="176203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Connecteur droit 103"/>
          <p:cNvCxnSpPr>
            <a:endCxn id="73" idx="2"/>
          </p:cNvCxnSpPr>
          <p:nvPr/>
        </p:nvCxnSpPr>
        <p:spPr>
          <a:xfrm>
            <a:off x="2381495" y="2498329"/>
            <a:ext cx="514755" cy="18080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>
            <a:off x="1259632" y="2460029"/>
            <a:ext cx="514755" cy="18080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6" name="Connecteur droit 105"/>
          <p:cNvCxnSpPr>
            <a:endCxn id="72" idx="5"/>
          </p:cNvCxnSpPr>
          <p:nvPr/>
        </p:nvCxnSpPr>
        <p:spPr>
          <a:xfrm>
            <a:off x="1813254" y="2514715"/>
            <a:ext cx="578418" cy="18243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" name="Connecteur droit 106"/>
          <p:cNvCxnSpPr/>
          <p:nvPr/>
        </p:nvCxnSpPr>
        <p:spPr>
          <a:xfrm>
            <a:off x="2985470" y="2460029"/>
            <a:ext cx="578418" cy="18243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8" name="Connecteur droit 107"/>
          <p:cNvCxnSpPr/>
          <p:nvPr/>
        </p:nvCxnSpPr>
        <p:spPr>
          <a:xfrm>
            <a:off x="4209606" y="2507912"/>
            <a:ext cx="578418" cy="18243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9" name="Connecteur droit 108"/>
          <p:cNvCxnSpPr/>
          <p:nvPr/>
        </p:nvCxnSpPr>
        <p:spPr>
          <a:xfrm>
            <a:off x="5364088" y="2460029"/>
            <a:ext cx="578418" cy="18243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0" name="Connecteur droit 109"/>
          <p:cNvCxnSpPr/>
          <p:nvPr/>
        </p:nvCxnSpPr>
        <p:spPr>
          <a:xfrm>
            <a:off x="6513862" y="2507912"/>
            <a:ext cx="578418" cy="18243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1" name="Connecteur droit 110"/>
          <p:cNvCxnSpPr/>
          <p:nvPr/>
        </p:nvCxnSpPr>
        <p:spPr>
          <a:xfrm>
            <a:off x="7665990" y="2507912"/>
            <a:ext cx="578418" cy="18243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2" name="Connecteur droit 111"/>
          <p:cNvCxnSpPr/>
          <p:nvPr/>
        </p:nvCxnSpPr>
        <p:spPr>
          <a:xfrm flipH="1">
            <a:off x="2362194" y="2460029"/>
            <a:ext cx="553622" cy="181752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3" name="Connecteur droit 112"/>
          <p:cNvCxnSpPr/>
          <p:nvPr/>
        </p:nvCxnSpPr>
        <p:spPr>
          <a:xfrm flipH="1">
            <a:off x="3586330" y="2514715"/>
            <a:ext cx="553622" cy="181752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4" name="Connecteur droit 113"/>
          <p:cNvCxnSpPr/>
          <p:nvPr/>
        </p:nvCxnSpPr>
        <p:spPr>
          <a:xfrm flipH="1">
            <a:off x="4810466" y="2460029"/>
            <a:ext cx="553622" cy="181752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5" name="Connecteur droit 114"/>
          <p:cNvCxnSpPr/>
          <p:nvPr/>
        </p:nvCxnSpPr>
        <p:spPr>
          <a:xfrm flipH="1">
            <a:off x="5940152" y="2514715"/>
            <a:ext cx="553622" cy="181752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6" name="Connecteur droit 115"/>
          <p:cNvCxnSpPr/>
          <p:nvPr/>
        </p:nvCxnSpPr>
        <p:spPr>
          <a:xfrm flipH="1">
            <a:off x="7114722" y="2460029"/>
            <a:ext cx="553622" cy="181752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7" name="Connecteur droit 116"/>
          <p:cNvCxnSpPr>
            <a:stCxn id="32" idx="3"/>
          </p:cNvCxnSpPr>
          <p:nvPr/>
        </p:nvCxnSpPr>
        <p:spPr>
          <a:xfrm flipH="1">
            <a:off x="2979480" y="2518515"/>
            <a:ext cx="604496" cy="17755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8" name="Connecteur droit 117"/>
          <p:cNvCxnSpPr/>
          <p:nvPr/>
        </p:nvCxnSpPr>
        <p:spPr>
          <a:xfrm flipH="1">
            <a:off x="4183528" y="2484668"/>
            <a:ext cx="604496" cy="17755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Connecteur droit 118"/>
          <p:cNvCxnSpPr/>
          <p:nvPr/>
        </p:nvCxnSpPr>
        <p:spPr>
          <a:xfrm flipH="1">
            <a:off x="5335656" y="2484668"/>
            <a:ext cx="604496" cy="17755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0" name="Connecteur droit 119"/>
          <p:cNvCxnSpPr/>
          <p:nvPr/>
        </p:nvCxnSpPr>
        <p:spPr>
          <a:xfrm flipH="1">
            <a:off x="6487784" y="2532037"/>
            <a:ext cx="604496" cy="17755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Connecteur droit 120"/>
          <p:cNvCxnSpPr/>
          <p:nvPr/>
        </p:nvCxnSpPr>
        <p:spPr>
          <a:xfrm flipH="1">
            <a:off x="7639912" y="2484668"/>
            <a:ext cx="604496" cy="17755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Connecteur droit 121"/>
          <p:cNvCxnSpPr/>
          <p:nvPr/>
        </p:nvCxnSpPr>
        <p:spPr>
          <a:xfrm>
            <a:off x="3625197" y="2524170"/>
            <a:ext cx="514755" cy="18080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Connecteur droit 122"/>
          <p:cNvCxnSpPr/>
          <p:nvPr/>
        </p:nvCxnSpPr>
        <p:spPr>
          <a:xfrm>
            <a:off x="4777325" y="2524170"/>
            <a:ext cx="514755" cy="18080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Connecteur droit 123"/>
          <p:cNvCxnSpPr>
            <a:stCxn id="28" idx="5"/>
          </p:cNvCxnSpPr>
          <p:nvPr/>
        </p:nvCxnSpPr>
        <p:spPr>
          <a:xfrm>
            <a:off x="5947453" y="2518515"/>
            <a:ext cx="568763" cy="18215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Connecteur droit 124"/>
          <p:cNvCxnSpPr/>
          <p:nvPr/>
        </p:nvCxnSpPr>
        <p:spPr>
          <a:xfrm>
            <a:off x="7092280" y="2524170"/>
            <a:ext cx="514755" cy="18080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6" name="Connecteur droit 125"/>
          <p:cNvCxnSpPr>
            <a:stCxn id="40" idx="4"/>
            <a:endCxn id="82" idx="7"/>
          </p:cNvCxnSpPr>
          <p:nvPr/>
        </p:nvCxnSpPr>
        <p:spPr>
          <a:xfrm>
            <a:off x="8222099" y="2535040"/>
            <a:ext cx="21787" cy="17417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7" name="Connecteur droit 126"/>
          <p:cNvCxnSpPr/>
          <p:nvPr/>
        </p:nvCxnSpPr>
        <p:spPr>
          <a:xfrm flipH="1">
            <a:off x="8244408" y="2514715"/>
            <a:ext cx="553622" cy="1817522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8" name="Connecteur droit 127"/>
          <p:cNvCxnSpPr/>
          <p:nvPr/>
        </p:nvCxnSpPr>
        <p:spPr>
          <a:xfrm flipH="1">
            <a:off x="8812649" y="2511712"/>
            <a:ext cx="7823" cy="1820525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2" name="ZoneTexte 131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I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00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5" fill="hold">
                      <p:stCondLst>
                        <p:cond delay="indefinite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 animBg="1"/>
      <p:bldP spid="11" grpId="0"/>
      <p:bldP spid="12" grpId="0"/>
      <p:bldP spid="13" grpId="0" animBg="1"/>
      <p:bldP spid="14" grpId="0"/>
      <p:bldP spid="15" grpId="0"/>
      <p:bldP spid="16" grpId="0" animBg="1"/>
      <p:bldP spid="17" grpId="0"/>
      <p:bldP spid="18" grpId="0"/>
      <p:bldP spid="19" grpId="0" animBg="1"/>
      <p:bldP spid="20" grpId="0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-57499" y="-27384"/>
            <a:ext cx="9180512" cy="6885384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16632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solidFill>
                  <a:schemeClr val="bg1"/>
                </a:solidFill>
              </a:rPr>
              <a:t>c) Notions sur le graphe:</a:t>
            </a:r>
            <a:endParaRPr lang="fr-FR" sz="2400" u="sng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950965" y="1516282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-Arrêtes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53585" y="2452386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-Sommets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53585" y="3388490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-</a:t>
            </a:r>
            <a:r>
              <a:rPr lang="fr-FR" sz="2400" b="1" dirty="0">
                <a:solidFill>
                  <a:schemeClr val="bg1"/>
                </a:solidFill>
              </a:rPr>
              <a:t>O</a:t>
            </a:r>
            <a:r>
              <a:rPr lang="fr-FR" sz="2400" b="1" dirty="0" smtClean="0">
                <a:solidFill>
                  <a:schemeClr val="bg1"/>
                </a:solidFill>
              </a:rPr>
              <a:t>rdre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924210" y="5146299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-Arrêtes multiples et boucles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52275" y="639852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-Mathématiques </a:t>
            </a:r>
            <a:r>
              <a:rPr lang="fr-FR" sz="2400" b="1" dirty="0">
                <a:solidFill>
                  <a:schemeClr val="bg1"/>
                </a:solidFill>
              </a:rPr>
              <a:t>discrètes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907086" y="4282203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-Degré </a:t>
            </a:r>
            <a:r>
              <a:rPr lang="fr-FR" sz="2400" b="1" dirty="0">
                <a:solidFill>
                  <a:schemeClr val="bg1"/>
                </a:solidFill>
              </a:rPr>
              <a:t>d’un sommet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I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899592" y="6063679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</a:rPr>
              <a:t>-Graphe non-orienté</a:t>
            </a:r>
            <a:endParaRPr lang="fr-F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624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80120"/>
            <a:ext cx="8229600" cy="4525963"/>
          </a:xfrm>
        </p:spPr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36512" y="-27384"/>
            <a:ext cx="9144000" cy="6885384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899592" y="5313519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>
                <a:solidFill>
                  <a:srgbClr val="FFC000"/>
                </a:solidFill>
              </a:rPr>
              <a:t>Objectif: trouver une clef mathématique nous permettant de dessiner les arrêtes.</a:t>
            </a:r>
            <a:endParaRPr lang="fr-FR" sz="3200" b="1" dirty="0">
              <a:solidFill>
                <a:srgbClr val="FFC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556646" y="1755486"/>
            <a:ext cx="3851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 smtClean="0">
                <a:solidFill>
                  <a:schemeClr val="bg1"/>
                </a:solidFill>
              </a:rPr>
              <a:t>G=(V,E,</a:t>
            </a:r>
            <a:r>
              <a:rPr lang="el-GR" sz="7200" dirty="0" smtClean="0">
                <a:solidFill>
                  <a:schemeClr val="bg1"/>
                </a:solidFill>
              </a:rPr>
              <a:t>α</a:t>
            </a:r>
            <a:r>
              <a:rPr lang="fr-FR" sz="7200" dirty="0" smtClean="0">
                <a:solidFill>
                  <a:schemeClr val="bg1"/>
                </a:solidFill>
              </a:rPr>
              <a:t>)</a:t>
            </a:r>
            <a:endParaRPr lang="fr-FR" sz="7200" dirty="0">
              <a:solidFill>
                <a:schemeClr val="bg1"/>
              </a:solidFill>
            </a:endParaRPr>
          </a:p>
        </p:txBody>
      </p:sp>
      <p:sp>
        <p:nvSpPr>
          <p:cNvPr id="10" name="Flèche gauche 9"/>
          <p:cNvSpPr/>
          <p:nvPr/>
        </p:nvSpPr>
        <p:spPr>
          <a:xfrm>
            <a:off x="1835696" y="2258364"/>
            <a:ext cx="766019" cy="194571"/>
          </a:xfrm>
          <a:prstGeom prst="lef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gauche 10"/>
          <p:cNvSpPr/>
          <p:nvPr/>
        </p:nvSpPr>
        <p:spPr>
          <a:xfrm rot="5400000" flipV="1">
            <a:off x="3829820" y="1345218"/>
            <a:ext cx="766019" cy="181055"/>
          </a:xfrm>
          <a:prstGeom prst="lef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gauche 11"/>
          <p:cNvSpPr/>
          <p:nvPr/>
        </p:nvSpPr>
        <p:spPr>
          <a:xfrm rot="16200000" flipV="1">
            <a:off x="4552107" y="3176289"/>
            <a:ext cx="766019" cy="181055"/>
          </a:xfrm>
          <a:prstGeom prst="lef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2340622" y="548680"/>
            <a:ext cx="392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B0F0"/>
                </a:solidFill>
              </a:rPr>
              <a:t>ENSEMBLE DES SOMMETS</a:t>
            </a:r>
            <a:endParaRPr lang="fr-FR" sz="2400" b="1" dirty="0">
              <a:solidFill>
                <a:srgbClr val="00B0F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15081" y="2103239"/>
            <a:ext cx="1620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B0F0"/>
                </a:solidFill>
              </a:rPr>
              <a:t>LE GRAPHE</a:t>
            </a:r>
            <a:endParaRPr lang="fr-FR" sz="2400" b="1" dirty="0">
              <a:solidFill>
                <a:srgbClr val="00B0F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096706" y="3831431"/>
            <a:ext cx="392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B0F0"/>
                </a:solidFill>
              </a:rPr>
              <a:t>ENSEMBLE DES ARRETES</a:t>
            </a:r>
            <a:endParaRPr lang="fr-FR" sz="2400" b="1" dirty="0">
              <a:solidFill>
                <a:srgbClr val="00B0F0"/>
              </a:solidFill>
            </a:endParaRPr>
          </a:p>
        </p:txBody>
      </p:sp>
      <p:sp>
        <p:nvSpPr>
          <p:cNvPr id="16" name="Flèche gauche 15"/>
          <p:cNvSpPr/>
          <p:nvPr/>
        </p:nvSpPr>
        <p:spPr>
          <a:xfrm rot="10800000">
            <a:off x="6264623" y="2276872"/>
            <a:ext cx="766019" cy="194571"/>
          </a:xfrm>
          <a:prstGeom prst="leftArrow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7164288" y="2124817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B0F0"/>
                </a:solidFill>
              </a:rPr>
              <a:t>α</a:t>
            </a:r>
            <a:r>
              <a:rPr lang="fr-FR" sz="2400" b="1" dirty="0" smtClean="0">
                <a:solidFill>
                  <a:srgbClr val="00B0F0"/>
                </a:solidFill>
              </a:rPr>
              <a:t> : E     V x V </a:t>
            </a:r>
            <a:endParaRPr lang="fr-FR" sz="2400" b="1" dirty="0">
              <a:solidFill>
                <a:srgbClr val="00B0F0"/>
              </a:solidFill>
            </a:endParaRPr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7884368" y="2348880"/>
            <a:ext cx="216024" cy="0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0" y="2546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 smtClean="0">
                <a:solidFill>
                  <a:schemeClr val="bg1"/>
                </a:solidFill>
              </a:rPr>
              <a:t>Notation:</a:t>
            </a:r>
            <a:endParaRPr lang="fr-FR" sz="2400" b="1" u="sng" dirty="0">
              <a:solidFill>
                <a:schemeClr val="bg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884368" y="-27384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I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2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-27384"/>
            <a:ext cx="9180512" cy="6912768"/>
          </a:xfrm>
          <a:prstGeom prst="rect">
            <a:avLst/>
          </a:prstGeom>
          <a:gradFill flip="none" rotWithShape="1">
            <a:gsLst>
              <a:gs pos="0">
                <a:schemeClr val="tx2">
                  <a:shade val="30000"/>
                  <a:satMod val="115000"/>
                </a:schemeClr>
              </a:gs>
              <a:gs pos="50000">
                <a:schemeClr val="tx2">
                  <a:shade val="67500"/>
                  <a:satMod val="115000"/>
                </a:schemeClr>
              </a:gs>
              <a:gs pos="100000">
                <a:schemeClr val="tx2"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996"/>
          <a:stretch/>
        </p:blipFill>
        <p:spPr bwMode="auto">
          <a:xfrm>
            <a:off x="1619672" y="572908"/>
            <a:ext cx="4896544" cy="61684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66118" y="-27384"/>
            <a:ext cx="5802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solidFill>
                  <a:schemeClr val="bg1"/>
                </a:solidFill>
              </a:rPr>
              <a:t>d) Mise en relation avec une matrice</a:t>
            </a:r>
            <a:endParaRPr lang="fr-FR" sz="2400" u="sng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884368" y="0"/>
            <a:ext cx="1259401" cy="36933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PARTIE I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82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4747</TotalTime>
  <Words>918</Words>
  <Application>Microsoft Office PowerPoint</Application>
  <PresentationFormat>Affichage à l'écran (4:3)</PresentationFormat>
  <Paragraphs>308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maurine</dc:creator>
  <cp:lastModifiedBy>maurine</cp:lastModifiedBy>
  <cp:revision>87</cp:revision>
  <dcterms:created xsi:type="dcterms:W3CDTF">2012-03-12T13:26:36Z</dcterms:created>
  <dcterms:modified xsi:type="dcterms:W3CDTF">2012-05-16T13:16:09Z</dcterms:modified>
</cp:coreProperties>
</file>