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514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94" autoAdjust="0"/>
  </p:normalViewPr>
  <p:slideViewPr>
    <p:cSldViewPr>
      <p:cViewPr>
        <p:scale>
          <a:sx n="60" d="100"/>
          <a:sy n="60" d="100"/>
        </p:scale>
        <p:origin x="-1098" y="-29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5CC95257-C9DF-4936-A836-947504DF8619}" type="datetimeFigureOut">
              <a:rPr lang="fr-FR" smtClean="0"/>
              <a:t>25/04/2012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E900F7-E42D-49D2-AC17-38EC94E32425}" type="slidenum">
              <a:rPr lang="fr-FR" smtClean="0"/>
              <a:t>‹N°›</a:t>
            </a:fld>
            <a:endParaRPr lang="fr-FR"/>
          </a:p>
        </p:txBody>
      </p:sp>
    </p:spTree>
    <p:extLst>
      <p:ext uri="{BB962C8B-B14F-4D97-AF65-F5344CB8AC3E}">
        <p14:creationId xmlns:p14="http://schemas.microsoft.com/office/powerpoint/2010/main" val="2598313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CC95257-C9DF-4936-A836-947504DF8619}" type="datetimeFigureOut">
              <a:rPr lang="fr-FR" smtClean="0"/>
              <a:t>25/04/2012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E900F7-E42D-49D2-AC17-38EC94E32425}" type="slidenum">
              <a:rPr lang="fr-FR" smtClean="0"/>
              <a:t>‹N°›</a:t>
            </a:fld>
            <a:endParaRPr lang="fr-FR"/>
          </a:p>
        </p:txBody>
      </p:sp>
    </p:spTree>
    <p:extLst>
      <p:ext uri="{BB962C8B-B14F-4D97-AF65-F5344CB8AC3E}">
        <p14:creationId xmlns:p14="http://schemas.microsoft.com/office/powerpoint/2010/main" val="3915008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CC95257-C9DF-4936-A836-947504DF8619}" type="datetimeFigureOut">
              <a:rPr lang="fr-FR" smtClean="0"/>
              <a:t>25/04/2012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E900F7-E42D-49D2-AC17-38EC94E32425}" type="slidenum">
              <a:rPr lang="fr-FR" smtClean="0"/>
              <a:t>‹N°›</a:t>
            </a:fld>
            <a:endParaRPr lang="fr-FR"/>
          </a:p>
        </p:txBody>
      </p:sp>
    </p:spTree>
    <p:extLst>
      <p:ext uri="{BB962C8B-B14F-4D97-AF65-F5344CB8AC3E}">
        <p14:creationId xmlns:p14="http://schemas.microsoft.com/office/powerpoint/2010/main" val="757666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CC95257-C9DF-4936-A836-947504DF8619}" type="datetimeFigureOut">
              <a:rPr lang="fr-FR" smtClean="0"/>
              <a:t>25/04/2012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E900F7-E42D-49D2-AC17-38EC94E32425}" type="slidenum">
              <a:rPr lang="fr-FR" smtClean="0"/>
              <a:t>‹N°›</a:t>
            </a:fld>
            <a:endParaRPr lang="fr-FR"/>
          </a:p>
        </p:txBody>
      </p:sp>
    </p:spTree>
    <p:extLst>
      <p:ext uri="{BB962C8B-B14F-4D97-AF65-F5344CB8AC3E}">
        <p14:creationId xmlns:p14="http://schemas.microsoft.com/office/powerpoint/2010/main" val="3143553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5CC95257-C9DF-4936-A836-947504DF8619}" type="datetimeFigureOut">
              <a:rPr lang="fr-FR" smtClean="0"/>
              <a:t>25/04/2012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E900F7-E42D-49D2-AC17-38EC94E32425}" type="slidenum">
              <a:rPr lang="fr-FR" smtClean="0"/>
              <a:t>‹N°›</a:t>
            </a:fld>
            <a:endParaRPr lang="fr-FR"/>
          </a:p>
        </p:txBody>
      </p:sp>
    </p:spTree>
    <p:extLst>
      <p:ext uri="{BB962C8B-B14F-4D97-AF65-F5344CB8AC3E}">
        <p14:creationId xmlns:p14="http://schemas.microsoft.com/office/powerpoint/2010/main" val="3415329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CC95257-C9DF-4936-A836-947504DF8619}" type="datetimeFigureOut">
              <a:rPr lang="fr-FR" smtClean="0"/>
              <a:t>25/04/2012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AE900F7-E42D-49D2-AC17-38EC94E32425}" type="slidenum">
              <a:rPr lang="fr-FR" smtClean="0"/>
              <a:t>‹N°›</a:t>
            </a:fld>
            <a:endParaRPr lang="fr-FR"/>
          </a:p>
        </p:txBody>
      </p:sp>
    </p:spTree>
    <p:extLst>
      <p:ext uri="{BB962C8B-B14F-4D97-AF65-F5344CB8AC3E}">
        <p14:creationId xmlns:p14="http://schemas.microsoft.com/office/powerpoint/2010/main" val="1458329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CC95257-C9DF-4936-A836-947504DF8619}" type="datetimeFigureOut">
              <a:rPr lang="fr-FR" smtClean="0"/>
              <a:t>25/04/2012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AE900F7-E42D-49D2-AC17-38EC94E32425}" type="slidenum">
              <a:rPr lang="fr-FR" smtClean="0"/>
              <a:t>‹N°›</a:t>
            </a:fld>
            <a:endParaRPr lang="fr-FR"/>
          </a:p>
        </p:txBody>
      </p:sp>
    </p:spTree>
    <p:extLst>
      <p:ext uri="{BB962C8B-B14F-4D97-AF65-F5344CB8AC3E}">
        <p14:creationId xmlns:p14="http://schemas.microsoft.com/office/powerpoint/2010/main" val="74005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5CC95257-C9DF-4936-A836-947504DF8619}" type="datetimeFigureOut">
              <a:rPr lang="fr-FR" smtClean="0"/>
              <a:t>25/04/2012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AE900F7-E42D-49D2-AC17-38EC94E32425}" type="slidenum">
              <a:rPr lang="fr-FR" smtClean="0"/>
              <a:t>‹N°›</a:t>
            </a:fld>
            <a:endParaRPr lang="fr-FR"/>
          </a:p>
        </p:txBody>
      </p:sp>
    </p:spTree>
    <p:extLst>
      <p:ext uri="{BB962C8B-B14F-4D97-AF65-F5344CB8AC3E}">
        <p14:creationId xmlns:p14="http://schemas.microsoft.com/office/powerpoint/2010/main" val="2352033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CC95257-C9DF-4936-A836-947504DF8619}" type="datetimeFigureOut">
              <a:rPr lang="fr-FR" smtClean="0"/>
              <a:t>25/04/2012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AE900F7-E42D-49D2-AC17-38EC94E32425}" type="slidenum">
              <a:rPr lang="fr-FR" smtClean="0"/>
              <a:t>‹N°›</a:t>
            </a:fld>
            <a:endParaRPr lang="fr-FR"/>
          </a:p>
        </p:txBody>
      </p:sp>
    </p:spTree>
    <p:extLst>
      <p:ext uri="{BB962C8B-B14F-4D97-AF65-F5344CB8AC3E}">
        <p14:creationId xmlns:p14="http://schemas.microsoft.com/office/powerpoint/2010/main" val="1149297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5CC95257-C9DF-4936-A836-947504DF8619}" type="datetimeFigureOut">
              <a:rPr lang="fr-FR" smtClean="0"/>
              <a:t>25/04/2012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AE900F7-E42D-49D2-AC17-38EC94E32425}" type="slidenum">
              <a:rPr lang="fr-FR" smtClean="0"/>
              <a:t>‹N°›</a:t>
            </a:fld>
            <a:endParaRPr lang="fr-FR"/>
          </a:p>
        </p:txBody>
      </p:sp>
    </p:spTree>
    <p:extLst>
      <p:ext uri="{BB962C8B-B14F-4D97-AF65-F5344CB8AC3E}">
        <p14:creationId xmlns:p14="http://schemas.microsoft.com/office/powerpoint/2010/main" val="3732193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5CC95257-C9DF-4936-A836-947504DF8619}" type="datetimeFigureOut">
              <a:rPr lang="fr-FR" smtClean="0"/>
              <a:t>25/04/2012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AE900F7-E42D-49D2-AC17-38EC94E32425}" type="slidenum">
              <a:rPr lang="fr-FR" smtClean="0"/>
              <a:t>‹N°›</a:t>
            </a:fld>
            <a:endParaRPr lang="fr-FR"/>
          </a:p>
        </p:txBody>
      </p:sp>
    </p:spTree>
    <p:extLst>
      <p:ext uri="{BB962C8B-B14F-4D97-AF65-F5344CB8AC3E}">
        <p14:creationId xmlns:p14="http://schemas.microsoft.com/office/powerpoint/2010/main" val="3572419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C95257-C9DF-4936-A836-947504DF8619}" type="datetimeFigureOut">
              <a:rPr lang="fr-FR" smtClean="0"/>
              <a:t>25/04/2012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E900F7-E42D-49D2-AC17-38EC94E32425}" type="slidenum">
              <a:rPr lang="fr-FR" smtClean="0"/>
              <a:t>‹N°›</a:t>
            </a:fld>
            <a:endParaRPr lang="fr-FR"/>
          </a:p>
        </p:txBody>
      </p:sp>
    </p:spTree>
    <p:extLst>
      <p:ext uri="{BB962C8B-B14F-4D97-AF65-F5344CB8AC3E}">
        <p14:creationId xmlns:p14="http://schemas.microsoft.com/office/powerpoint/2010/main" val="22530324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8818" y="-27384"/>
            <a:ext cx="9144000" cy="6885384"/>
          </a:xfrm>
          <a:prstGeom prst="rect">
            <a:avLst/>
          </a:prstGeom>
          <a:gradFill flip="none" rotWithShape="1">
            <a:gsLst>
              <a:gs pos="0">
                <a:schemeClr val="tx2">
                  <a:shade val="30000"/>
                  <a:satMod val="115000"/>
                </a:schemeClr>
              </a:gs>
              <a:gs pos="50000">
                <a:schemeClr val="tx2">
                  <a:shade val="67500"/>
                  <a:satMod val="115000"/>
                </a:schemeClr>
              </a:gs>
              <a:gs pos="100000">
                <a:schemeClr val="tx2">
                  <a:shade val="100000"/>
                  <a:satMod val="11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611560" y="-171400"/>
            <a:ext cx="7645234" cy="923330"/>
          </a:xfrm>
          <a:prstGeom prst="rect">
            <a:avLst/>
          </a:prstGeom>
          <a:noFill/>
        </p:spPr>
        <p:txBody>
          <a:bodyPr wrap="none" lIns="91440" tIns="45720" rIns="91440" bIns="45720">
            <a:spAutoFit/>
          </a:bodyPr>
          <a:lstStyle/>
          <a:p>
            <a:pPr algn="ctr"/>
            <a:r>
              <a:rPr lang="fr-FR" sz="5400" b="1" u="sng" cap="none" spc="0" dirty="0" smtClean="0">
                <a:ln w="12700">
                  <a:solidFill>
                    <a:schemeClr val="tx2"/>
                  </a:solidFill>
                  <a:prstDash val="solid"/>
                </a:ln>
                <a:solidFill>
                  <a:srgbClr val="FFC000"/>
                </a:solidFill>
              </a:rPr>
              <a:t>Les Enigmes de traversées</a:t>
            </a:r>
            <a:endParaRPr lang="fr-FR" sz="5400" b="1" u="sng" cap="none" spc="0" dirty="0">
              <a:ln w="12700">
                <a:solidFill>
                  <a:schemeClr val="tx2"/>
                </a:solidFill>
                <a:prstDash val="solid"/>
              </a:ln>
              <a:solidFill>
                <a:srgbClr val="FFC000"/>
              </a:solidFill>
            </a:endParaRPr>
          </a:p>
        </p:txBody>
      </p:sp>
      <p:sp>
        <p:nvSpPr>
          <p:cNvPr id="7" name="Rectangle 6"/>
          <p:cNvSpPr/>
          <p:nvPr/>
        </p:nvSpPr>
        <p:spPr>
          <a:xfrm>
            <a:off x="117013" y="1412776"/>
            <a:ext cx="3014827" cy="1693297"/>
          </a:xfrm>
          <a:prstGeom prst="rect">
            <a:avLst/>
          </a:prstGeom>
          <a:no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07504" y="1490247"/>
            <a:ext cx="3024336" cy="1615827"/>
          </a:xfrm>
          <a:prstGeom prst="rect">
            <a:avLst/>
          </a:prstGeom>
          <a:noFill/>
        </p:spPr>
        <p:txBody>
          <a:bodyPr wrap="square" rtlCol="0">
            <a:spAutoFit/>
          </a:bodyPr>
          <a:lstStyle/>
          <a:p>
            <a:pPr algn="just"/>
            <a:r>
              <a:rPr lang="fr-FR" sz="1100" dirty="0">
                <a:solidFill>
                  <a:schemeClr val="bg1"/>
                </a:solidFill>
                <a:latin typeface="Candara" pitchFamily="34" charset="0"/>
              </a:rPr>
              <a:t>Une chèvre, un chou et un loup se trouvent sur la rive d’un fleuve ; un passeur souhaite les transporter sur l’autre rive mais, sa barque étant trop petite, il ne peut transporter qu’un seul d’entre eux à la fois. Comment doit-il procéder afin de ne jamais laisser ensemble et sans surveillance le loup et la chèvre, ainsi que la chèvre et le chou ?</a:t>
            </a:r>
          </a:p>
          <a:p>
            <a:pPr algn="just"/>
            <a:endParaRPr lang="fr-FR" sz="1100" dirty="0">
              <a:solidFill>
                <a:schemeClr val="bg1"/>
              </a:solidFill>
              <a:latin typeface="Candara" pitchFamily="34" charset="0"/>
            </a:endParaRPr>
          </a:p>
        </p:txBody>
      </p:sp>
      <p:pic>
        <p:nvPicPr>
          <p:cNvPr id="1026" name="Picture 2" descr="C:\Users\maurine\Desktop\Math en jeans\p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3840381"/>
            <a:ext cx="2016854" cy="1515165"/>
          </a:xfrm>
          <a:prstGeom prst="snip2DiagRect">
            <a:avLst/>
          </a:prstGeom>
          <a:solidFill>
            <a:srgbClr val="FFFFFF">
              <a:shade val="85000"/>
            </a:srgbClr>
          </a:solidFill>
          <a:ln w="88900" cap="sq">
            <a:solidFill>
              <a:schemeClr val="tx1"/>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a:extLst/>
        </p:spPr>
      </p:pic>
      <p:sp>
        <p:nvSpPr>
          <p:cNvPr id="10" name="Rectangle 9"/>
          <p:cNvSpPr/>
          <p:nvPr/>
        </p:nvSpPr>
        <p:spPr>
          <a:xfrm>
            <a:off x="5724128" y="1484784"/>
            <a:ext cx="3384376" cy="2002532"/>
          </a:xfrm>
          <a:prstGeom prst="rect">
            <a:avLst/>
          </a:prstGeom>
          <a:no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5724128" y="1556003"/>
            <a:ext cx="3240360" cy="1954381"/>
          </a:xfrm>
          <a:prstGeom prst="rect">
            <a:avLst/>
          </a:prstGeom>
          <a:noFill/>
        </p:spPr>
        <p:txBody>
          <a:bodyPr wrap="square" rtlCol="0">
            <a:spAutoFit/>
          </a:bodyPr>
          <a:lstStyle/>
          <a:p>
            <a:pPr algn="just"/>
            <a:r>
              <a:rPr lang="fr-FR" sz="1100" dirty="0" smtClean="0">
                <a:solidFill>
                  <a:schemeClr val="bg1"/>
                </a:solidFill>
                <a:latin typeface="Candara" pitchFamily="34" charset="0"/>
              </a:rPr>
              <a:t>Des </a:t>
            </a:r>
            <a:r>
              <a:rPr lang="fr-FR" sz="1100" dirty="0">
                <a:solidFill>
                  <a:schemeClr val="bg1"/>
                </a:solidFill>
                <a:latin typeface="Candara" pitchFamily="34" charset="0"/>
              </a:rPr>
              <a:t>parents, leurs deux fils, leurs deux filles, ainsi qu’un policier et un </a:t>
            </a:r>
            <a:r>
              <a:rPr lang="fr-FR" sz="1100" dirty="0" smtClean="0">
                <a:solidFill>
                  <a:schemeClr val="bg1"/>
                </a:solidFill>
                <a:latin typeface="Candara" pitchFamily="34" charset="0"/>
              </a:rPr>
              <a:t>voleur veulent </a:t>
            </a:r>
            <a:r>
              <a:rPr lang="fr-FR" sz="1100" dirty="0">
                <a:solidFill>
                  <a:schemeClr val="bg1"/>
                </a:solidFill>
                <a:latin typeface="Candara" pitchFamily="34" charset="0"/>
              </a:rPr>
              <a:t>tous traverser la rivière mais la barque ne peut transporter que 2 personnes en même temps, de plus seul le policier, la mère et le père peuvent conduire la barque. Ensuite le père ne peut pas rester avec ses filles sans la présence de la mère, et la mère ne peut pas rester seule avec ses fils sans le père, mais quelle famille bizarre ! Enfin le policier ne peut pas laisser le voleur avec un des membres de la famille. </a:t>
            </a:r>
          </a:p>
          <a:p>
            <a:pPr algn="just"/>
            <a:endParaRPr lang="fr-FR" sz="1100" dirty="0">
              <a:solidFill>
                <a:schemeClr val="bg1"/>
              </a:solidFill>
              <a:latin typeface="Candara" pitchFamily="34" charset="0"/>
            </a:endParaRPr>
          </a:p>
        </p:txBody>
      </p:sp>
      <p:sp>
        <p:nvSpPr>
          <p:cNvPr id="12" name="Rectangle 11"/>
          <p:cNvSpPr/>
          <p:nvPr/>
        </p:nvSpPr>
        <p:spPr>
          <a:xfrm>
            <a:off x="3131840" y="3861048"/>
            <a:ext cx="2736304" cy="1872208"/>
          </a:xfrm>
          <a:prstGeom prst="rect">
            <a:avLst/>
          </a:prstGeom>
          <a:no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3203848" y="3958307"/>
            <a:ext cx="2520280" cy="1938992"/>
          </a:xfrm>
          <a:prstGeom prst="rect">
            <a:avLst/>
          </a:prstGeom>
          <a:noFill/>
        </p:spPr>
        <p:txBody>
          <a:bodyPr wrap="square" rtlCol="0">
            <a:spAutoFit/>
          </a:bodyPr>
          <a:lstStyle/>
          <a:p>
            <a:pPr algn="just"/>
            <a:r>
              <a:rPr lang="fr-FR" sz="1200" dirty="0" smtClean="0">
                <a:solidFill>
                  <a:schemeClr val="bg1"/>
                </a:solidFill>
                <a:latin typeface="Candara" pitchFamily="34" charset="0"/>
              </a:rPr>
              <a:t>Un </a:t>
            </a:r>
            <a:r>
              <a:rPr lang="fr-FR" sz="1200" dirty="0">
                <a:solidFill>
                  <a:schemeClr val="bg1"/>
                </a:solidFill>
                <a:latin typeface="Candara" pitchFamily="34" charset="0"/>
              </a:rPr>
              <a:t>éléphant a pour mission d’apporter un maximum de bananes d’une oasis A à une oasis B, distantes de 1000km. Il dispose dans l’oasis A de 3000 bananes, il peut porter au maximum 1000 bananes sur son dos. De plus pour survivre il doit manger une banane tous les kilomètres.</a:t>
            </a:r>
          </a:p>
          <a:p>
            <a:pPr algn="just"/>
            <a:endParaRPr lang="fr-FR" sz="1200" dirty="0">
              <a:solidFill>
                <a:schemeClr val="bg1"/>
              </a:solidFill>
              <a:latin typeface="Candara" pitchFamily="34" charset="0"/>
            </a:endParaRPr>
          </a:p>
        </p:txBody>
      </p:sp>
      <p:pic>
        <p:nvPicPr>
          <p:cNvPr id="14" name="Espace réservé du contenu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00474" y="1460339"/>
            <a:ext cx="1296144" cy="1947539"/>
          </a:xfrm>
          <a:prstGeom prst="rect">
            <a:avLst/>
          </a:prstGeom>
          <a:ln>
            <a:solidFill>
              <a:schemeClr val="tx1"/>
            </a:solid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pic>
        <p:nvPicPr>
          <p:cNvPr id="15" name="Picture 2" descr="C:\Users\maurine\Desktop\Sans titre.png"/>
          <p:cNvPicPr/>
          <p:nvPr/>
        </p:nvPicPr>
        <p:blipFill rotWithShape="1">
          <a:blip r:embed="rId4">
            <a:extLst>
              <a:ext uri="{28A0092B-C50C-407E-A947-70E740481C1C}">
                <a14:useLocalDpi xmlns:a14="http://schemas.microsoft.com/office/drawing/2010/main" val="0"/>
              </a:ext>
            </a:extLst>
          </a:blip>
          <a:srcRect l="4829" t="8561" r="1466" b="7193"/>
          <a:stretch/>
        </p:blipFill>
        <p:spPr bwMode="auto">
          <a:xfrm>
            <a:off x="6156176" y="4149081"/>
            <a:ext cx="2592288" cy="1584176"/>
          </a:xfrm>
          <a:prstGeom prst="rect">
            <a:avLst/>
          </a:prstGeom>
          <a:ln w="127000" cap="rnd">
            <a:solidFill>
              <a:schemeClr val="tx1"/>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a:extLst>
            <a:ext uri="{53640926-AAD7-44D8-BBD7-CCE9431645EC}">
              <a14:shadowObscured xmlns:a14="http://schemas.microsoft.com/office/drawing/2010/main"/>
            </a:ext>
          </a:extLst>
        </p:spPr>
      </p:pic>
      <p:sp>
        <p:nvSpPr>
          <p:cNvPr id="16" name="Rectangle 15"/>
          <p:cNvSpPr/>
          <p:nvPr/>
        </p:nvSpPr>
        <p:spPr>
          <a:xfrm>
            <a:off x="2771800" y="764704"/>
            <a:ext cx="3153492" cy="400110"/>
          </a:xfrm>
          <a:prstGeom prst="rect">
            <a:avLst/>
          </a:prstGeom>
          <a:noFill/>
        </p:spPr>
        <p:txBody>
          <a:bodyPr wrap="none" lIns="91440" tIns="45720" rIns="91440" bIns="45720">
            <a:spAutoFit/>
          </a:bodyPr>
          <a:lstStyle/>
          <a:p>
            <a:pPr algn="ctr"/>
            <a:r>
              <a:rPr lang="fr-FR" sz="2000" b="1" u="sng" cap="none" spc="0" dirty="0" smtClean="0">
                <a:ln w="12700">
                  <a:solidFill>
                    <a:schemeClr val="tx2"/>
                  </a:solidFill>
                  <a:prstDash val="solid"/>
                </a:ln>
                <a:solidFill>
                  <a:schemeClr val="bg1">
                    <a:lumMod val="95000"/>
                  </a:schemeClr>
                </a:solidFill>
              </a:rPr>
              <a:t>Les Enoncés des problèmes:</a:t>
            </a:r>
            <a:endParaRPr lang="fr-FR" sz="2000" b="1" u="sng" cap="none" spc="0" dirty="0">
              <a:ln w="12700">
                <a:solidFill>
                  <a:schemeClr val="tx2"/>
                </a:solidFill>
                <a:prstDash val="solid"/>
              </a:ln>
              <a:solidFill>
                <a:schemeClr val="bg1">
                  <a:lumMod val="95000"/>
                </a:schemeClr>
              </a:solidFill>
            </a:endParaRPr>
          </a:p>
        </p:txBody>
      </p:sp>
      <p:sp>
        <p:nvSpPr>
          <p:cNvPr id="17" name="Rectangle 16"/>
          <p:cNvSpPr/>
          <p:nvPr/>
        </p:nvSpPr>
        <p:spPr>
          <a:xfrm>
            <a:off x="946591" y="6093296"/>
            <a:ext cx="7009785" cy="504056"/>
          </a:xfrm>
          <a:prstGeom prst="rect">
            <a:avLst/>
          </a:prstGeom>
          <a:no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18" name="ZoneTexte 19"/>
          <p:cNvSpPr txBox="1"/>
          <p:nvPr/>
        </p:nvSpPr>
        <p:spPr>
          <a:xfrm>
            <a:off x="1115616" y="6165304"/>
            <a:ext cx="6878392" cy="600164"/>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fr-FR" sz="1100" u="sng" dirty="0" smtClean="0">
                <a:solidFill>
                  <a:schemeClr val="bg1"/>
                </a:solidFill>
                <a:latin typeface="Candara" pitchFamily="34" charset="0"/>
              </a:rPr>
              <a:t>Notre objectif:</a:t>
            </a:r>
            <a:r>
              <a:rPr lang="fr-FR" sz="1100" dirty="0" smtClean="0">
                <a:solidFill>
                  <a:schemeClr val="bg1"/>
                </a:solidFill>
                <a:latin typeface="Candara" pitchFamily="34" charset="0"/>
              </a:rPr>
              <a:t>  Trouver une réécriture mathématique permettant d’automatiser la recherche des résultats.</a:t>
            </a:r>
            <a:endParaRPr lang="fr-FR" sz="1100" dirty="0">
              <a:solidFill>
                <a:schemeClr val="bg1"/>
              </a:solidFill>
              <a:latin typeface="Candara" pitchFamily="34" charset="0"/>
            </a:endParaRPr>
          </a:p>
          <a:p>
            <a:pPr algn="just"/>
            <a:endParaRPr lang="fr-FR" sz="1100" dirty="0">
              <a:solidFill>
                <a:schemeClr val="bg1"/>
              </a:solidFill>
              <a:latin typeface="Candara" pitchFamily="34" charset="0"/>
            </a:endParaRPr>
          </a:p>
          <a:p>
            <a:pPr algn="just"/>
            <a:endParaRPr lang="fr-FR" sz="1100" dirty="0">
              <a:solidFill>
                <a:schemeClr val="bg1"/>
              </a:solidFill>
              <a:latin typeface="Candara" pitchFamily="34" charset="0"/>
            </a:endParaRPr>
          </a:p>
        </p:txBody>
      </p:sp>
    </p:spTree>
    <p:extLst>
      <p:ext uri="{BB962C8B-B14F-4D97-AF65-F5344CB8AC3E}">
        <p14:creationId xmlns:p14="http://schemas.microsoft.com/office/powerpoint/2010/main" val="38002527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574" y="0"/>
            <a:ext cx="9180512" cy="6885384"/>
          </a:xfrm>
          <a:prstGeom prst="rect">
            <a:avLst/>
          </a:prstGeom>
          <a:gradFill flip="none" rotWithShape="1">
            <a:gsLst>
              <a:gs pos="0">
                <a:schemeClr val="tx2">
                  <a:shade val="30000"/>
                  <a:satMod val="115000"/>
                </a:schemeClr>
              </a:gs>
              <a:gs pos="50000">
                <a:schemeClr val="tx2">
                  <a:shade val="67500"/>
                  <a:satMod val="115000"/>
                </a:schemeClr>
              </a:gs>
              <a:gs pos="100000">
                <a:schemeClr val="tx2">
                  <a:shade val="100000"/>
                  <a:satMod val="11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546230" y="-171400"/>
            <a:ext cx="7645234" cy="923330"/>
          </a:xfrm>
          <a:prstGeom prst="rect">
            <a:avLst/>
          </a:prstGeom>
          <a:noFill/>
        </p:spPr>
        <p:txBody>
          <a:bodyPr wrap="none" lIns="91440" tIns="45720" rIns="91440" bIns="45720">
            <a:spAutoFit/>
          </a:bodyPr>
          <a:lstStyle/>
          <a:p>
            <a:pPr algn="ctr"/>
            <a:r>
              <a:rPr lang="fr-FR" sz="5400" b="1" u="sng" cap="none" spc="0" dirty="0" smtClean="0">
                <a:ln w="12700">
                  <a:solidFill>
                    <a:schemeClr val="tx2"/>
                  </a:solidFill>
                  <a:prstDash val="solid"/>
                </a:ln>
                <a:solidFill>
                  <a:srgbClr val="FFC000"/>
                </a:solidFill>
              </a:rPr>
              <a:t>Les Enigmes de traversées</a:t>
            </a:r>
            <a:endParaRPr lang="fr-FR" sz="5400" b="1" u="sng" cap="none" spc="0" dirty="0">
              <a:ln w="12700">
                <a:solidFill>
                  <a:schemeClr val="tx2"/>
                </a:solidFill>
                <a:prstDash val="solid"/>
              </a:ln>
              <a:solidFill>
                <a:srgbClr val="FFC000"/>
              </a:solidFill>
            </a:endParaRPr>
          </a:p>
        </p:txBody>
      </p:sp>
      <p:sp>
        <p:nvSpPr>
          <p:cNvPr id="6" name="Rectangle 5"/>
          <p:cNvSpPr/>
          <p:nvPr/>
        </p:nvSpPr>
        <p:spPr>
          <a:xfrm>
            <a:off x="1924301" y="620688"/>
            <a:ext cx="4992521" cy="400110"/>
          </a:xfrm>
          <a:prstGeom prst="rect">
            <a:avLst/>
          </a:prstGeom>
          <a:noFill/>
        </p:spPr>
        <p:txBody>
          <a:bodyPr wrap="none" lIns="91440" tIns="45720" rIns="91440" bIns="45720">
            <a:spAutoFit/>
          </a:bodyPr>
          <a:lstStyle/>
          <a:p>
            <a:pPr algn="ctr"/>
            <a:r>
              <a:rPr lang="fr-FR" sz="2000" b="1" u="sng" cap="none" spc="0" dirty="0" smtClean="0">
                <a:ln w="12700">
                  <a:solidFill>
                    <a:schemeClr val="tx2"/>
                  </a:solidFill>
                  <a:prstDash val="solid"/>
                </a:ln>
                <a:solidFill>
                  <a:schemeClr val="bg1">
                    <a:lumMod val="95000"/>
                  </a:schemeClr>
                </a:solidFill>
              </a:rPr>
              <a:t>La </a:t>
            </a:r>
            <a:r>
              <a:rPr lang="fr-FR" sz="2000" b="1" u="sng" cap="none" spc="0" dirty="0" smtClean="0">
                <a:ln w="12700">
                  <a:solidFill>
                    <a:schemeClr val="tx2"/>
                  </a:solidFill>
                  <a:prstDash val="solid"/>
                </a:ln>
                <a:solidFill>
                  <a:schemeClr val="bg1">
                    <a:lumMod val="95000"/>
                  </a:schemeClr>
                </a:solidFill>
              </a:rPr>
              <a:t>résolution mathématique </a:t>
            </a:r>
            <a:r>
              <a:rPr lang="fr-FR" sz="2000" b="1" u="sng" cap="none" spc="0" dirty="0" smtClean="0">
                <a:ln w="12700">
                  <a:solidFill>
                    <a:schemeClr val="tx2"/>
                  </a:solidFill>
                  <a:prstDash val="solid"/>
                </a:ln>
                <a:solidFill>
                  <a:schemeClr val="bg1">
                    <a:lumMod val="95000"/>
                  </a:schemeClr>
                </a:solidFill>
              </a:rPr>
              <a:t>des problèmes:</a:t>
            </a:r>
            <a:endParaRPr lang="fr-FR" sz="2000" b="1" u="sng" cap="none" spc="0" dirty="0">
              <a:ln w="12700">
                <a:solidFill>
                  <a:schemeClr val="tx2"/>
                </a:solidFill>
                <a:prstDash val="solid"/>
              </a:ln>
              <a:solidFill>
                <a:schemeClr val="bg1">
                  <a:lumMod val="95000"/>
                </a:schemeClr>
              </a:solidFill>
            </a:endParaRPr>
          </a:p>
        </p:txBody>
      </p:sp>
      <p:pic>
        <p:nvPicPr>
          <p:cNvPr id="2050" name="Picture 2" descr="C:\Users\maurine\Desktop\Math en jeans\GRAPH_XPCL.bmp"/>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0657" y="1358408"/>
            <a:ext cx="4189335" cy="185456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pic>
        <p:nvPicPr>
          <p:cNvPr id="2051" name="Picture 3" descr="C:\Users\maurine\Desktop\Math en jeans\GRAPH_famille.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20030" y="3861048"/>
            <a:ext cx="4995752" cy="223224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9" name="Rectangle 8"/>
          <p:cNvSpPr/>
          <p:nvPr/>
        </p:nvSpPr>
        <p:spPr>
          <a:xfrm>
            <a:off x="323528" y="3817950"/>
            <a:ext cx="3014827" cy="1339242"/>
          </a:xfrm>
          <a:prstGeom prst="rect">
            <a:avLst/>
          </a:prstGeom>
          <a:no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323528" y="3901405"/>
            <a:ext cx="3024336" cy="1615827"/>
          </a:xfrm>
          <a:prstGeom prst="rect">
            <a:avLst/>
          </a:prstGeom>
          <a:noFill/>
        </p:spPr>
        <p:txBody>
          <a:bodyPr wrap="square" rtlCol="0">
            <a:spAutoFit/>
          </a:bodyPr>
          <a:lstStyle/>
          <a:p>
            <a:pPr algn="just"/>
            <a:r>
              <a:rPr lang="fr-FR" sz="1100" dirty="0" smtClean="0">
                <a:solidFill>
                  <a:schemeClr val="bg1"/>
                </a:solidFill>
                <a:latin typeface="Candara" pitchFamily="34" charset="0"/>
              </a:rPr>
              <a:t>A l’aide d’une matrice 10 x 10, adaptée uniquement à ce problèmes, nous avons réussi a trouvé automatiquement les différents déplacements (ici appelés arrêtes) reliant les différents emplacements de nos amis ( ici appelés sommets).</a:t>
            </a:r>
          </a:p>
          <a:p>
            <a:pPr algn="just"/>
            <a:endParaRPr lang="fr-FR" sz="1100" dirty="0">
              <a:solidFill>
                <a:schemeClr val="bg1"/>
              </a:solidFill>
              <a:latin typeface="Candara" pitchFamily="34" charset="0"/>
            </a:endParaRPr>
          </a:p>
          <a:p>
            <a:pPr algn="just"/>
            <a:endParaRPr lang="fr-FR" sz="1100" dirty="0">
              <a:solidFill>
                <a:schemeClr val="bg1"/>
              </a:solidFill>
              <a:latin typeface="Candara" pitchFamily="34" charset="0"/>
            </a:endParaRPr>
          </a:p>
          <a:p>
            <a:pPr algn="just"/>
            <a:endParaRPr lang="fr-FR" sz="1100" dirty="0">
              <a:solidFill>
                <a:schemeClr val="bg1"/>
              </a:solidFill>
              <a:latin typeface="Candara" pitchFamily="34" charset="0"/>
            </a:endParaRPr>
          </a:p>
        </p:txBody>
      </p:sp>
      <p:sp>
        <p:nvSpPr>
          <p:cNvPr id="16" name="Rectangle 15"/>
          <p:cNvSpPr/>
          <p:nvPr/>
        </p:nvSpPr>
        <p:spPr>
          <a:xfrm>
            <a:off x="261029" y="5448999"/>
            <a:ext cx="2150731" cy="1152128"/>
          </a:xfrm>
          <a:prstGeom prst="rect">
            <a:avLst/>
          </a:prstGeom>
          <a:no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ZoneTexte 16"/>
          <p:cNvSpPr txBox="1"/>
          <p:nvPr/>
        </p:nvSpPr>
        <p:spPr>
          <a:xfrm>
            <a:off x="251520" y="5517232"/>
            <a:ext cx="2160240" cy="1446550"/>
          </a:xfrm>
          <a:prstGeom prst="rect">
            <a:avLst/>
          </a:prstGeom>
          <a:noFill/>
        </p:spPr>
        <p:txBody>
          <a:bodyPr wrap="square" rtlCol="0">
            <a:spAutoFit/>
          </a:bodyPr>
          <a:lstStyle/>
          <a:p>
            <a:pPr algn="just"/>
            <a:r>
              <a:rPr lang="fr-FR" sz="1100" dirty="0" smtClean="0">
                <a:solidFill>
                  <a:schemeClr val="bg1"/>
                </a:solidFill>
                <a:latin typeface="Candara" pitchFamily="34" charset="0"/>
              </a:rPr>
              <a:t>En reproduisant la même </a:t>
            </a:r>
            <a:r>
              <a:rPr lang="fr-FR" sz="1100" dirty="0" smtClean="0">
                <a:solidFill>
                  <a:schemeClr val="bg1"/>
                </a:solidFill>
                <a:latin typeface="Candara" pitchFamily="34" charset="0"/>
              </a:rPr>
              <a:t>méthode, </a:t>
            </a:r>
            <a:r>
              <a:rPr lang="fr-FR" sz="1100" dirty="0" smtClean="0">
                <a:solidFill>
                  <a:schemeClr val="bg1"/>
                </a:solidFill>
                <a:latin typeface="Candara" pitchFamily="34" charset="0"/>
              </a:rPr>
              <a:t>pour le problème de la </a:t>
            </a:r>
            <a:r>
              <a:rPr lang="fr-FR" sz="1100" dirty="0" smtClean="0">
                <a:solidFill>
                  <a:schemeClr val="bg1"/>
                </a:solidFill>
                <a:latin typeface="Candara" pitchFamily="34" charset="0"/>
              </a:rPr>
              <a:t>famille, </a:t>
            </a:r>
            <a:r>
              <a:rPr lang="fr-FR" sz="1100" dirty="0" smtClean="0">
                <a:solidFill>
                  <a:schemeClr val="bg1"/>
                </a:solidFill>
                <a:latin typeface="Candara" pitchFamily="34" charset="0"/>
              </a:rPr>
              <a:t>nous avons réussi a obtenir ce graphe à partir d’une matrice 30 x 30.</a:t>
            </a:r>
          </a:p>
          <a:p>
            <a:pPr algn="just"/>
            <a:endParaRPr lang="fr-FR" sz="1100" dirty="0">
              <a:solidFill>
                <a:schemeClr val="bg1"/>
              </a:solidFill>
              <a:latin typeface="Candara" pitchFamily="34" charset="0"/>
            </a:endParaRPr>
          </a:p>
          <a:p>
            <a:pPr algn="just"/>
            <a:endParaRPr lang="fr-FR" sz="1100" dirty="0">
              <a:solidFill>
                <a:schemeClr val="bg1"/>
              </a:solidFill>
              <a:latin typeface="Candara" pitchFamily="34" charset="0"/>
            </a:endParaRPr>
          </a:p>
          <a:p>
            <a:pPr algn="just"/>
            <a:endParaRPr lang="fr-FR" sz="1100" dirty="0">
              <a:solidFill>
                <a:schemeClr val="bg1"/>
              </a:solidFill>
              <a:latin typeface="Candara" pitchFamily="34" charset="0"/>
            </a:endParaRPr>
          </a:p>
        </p:txBody>
      </p:sp>
      <p:sp>
        <p:nvSpPr>
          <p:cNvPr id="26" name="Rectangle 25"/>
          <p:cNvSpPr/>
          <p:nvPr/>
        </p:nvSpPr>
        <p:spPr>
          <a:xfrm>
            <a:off x="4729737" y="6340360"/>
            <a:ext cx="4234751" cy="404783"/>
          </a:xfrm>
          <a:prstGeom prst="rect">
            <a:avLst/>
          </a:prstGeom>
          <a:no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ZoneTexte 26"/>
          <p:cNvSpPr txBox="1"/>
          <p:nvPr/>
        </p:nvSpPr>
        <p:spPr>
          <a:xfrm>
            <a:off x="4729738" y="6357228"/>
            <a:ext cx="4086682" cy="600164"/>
          </a:xfrm>
          <a:prstGeom prst="rect">
            <a:avLst/>
          </a:prstGeom>
          <a:noFill/>
        </p:spPr>
        <p:txBody>
          <a:bodyPr wrap="square" rtlCol="0">
            <a:spAutoFit/>
          </a:bodyPr>
          <a:lstStyle/>
          <a:p>
            <a:pPr algn="just"/>
            <a:r>
              <a:rPr lang="fr-FR" sz="1100" dirty="0" smtClean="0">
                <a:solidFill>
                  <a:schemeClr val="bg1"/>
                </a:solidFill>
                <a:latin typeface="Candara" pitchFamily="34" charset="0"/>
              </a:rPr>
              <a:t>Et </a:t>
            </a:r>
            <a:r>
              <a:rPr lang="fr-FR" sz="1100" smtClean="0">
                <a:solidFill>
                  <a:schemeClr val="bg1"/>
                </a:solidFill>
                <a:latin typeface="Candara" pitchFamily="34" charset="0"/>
              </a:rPr>
              <a:t>vous, voudriez-vous </a:t>
            </a:r>
            <a:r>
              <a:rPr lang="fr-FR" sz="1100" dirty="0" smtClean="0">
                <a:solidFill>
                  <a:schemeClr val="bg1"/>
                </a:solidFill>
                <a:latin typeface="Candara" pitchFamily="34" charset="0"/>
              </a:rPr>
              <a:t>créer cotre propre problème de traversé?!</a:t>
            </a:r>
            <a:endParaRPr lang="fr-FR" sz="1100" dirty="0">
              <a:solidFill>
                <a:schemeClr val="bg1"/>
              </a:solidFill>
              <a:latin typeface="Candara" pitchFamily="34" charset="0"/>
            </a:endParaRPr>
          </a:p>
          <a:p>
            <a:pPr algn="just"/>
            <a:endParaRPr lang="fr-FR" sz="1100" dirty="0">
              <a:solidFill>
                <a:schemeClr val="bg1"/>
              </a:solidFill>
              <a:latin typeface="Candara" pitchFamily="34" charset="0"/>
            </a:endParaRPr>
          </a:p>
          <a:p>
            <a:pPr algn="just"/>
            <a:endParaRPr lang="fr-FR" sz="1100" dirty="0">
              <a:solidFill>
                <a:schemeClr val="bg1"/>
              </a:solidFill>
              <a:latin typeface="Candara" pitchFamily="34" charset="0"/>
            </a:endParaRPr>
          </a:p>
        </p:txBody>
      </p:sp>
      <p:sp>
        <p:nvSpPr>
          <p:cNvPr id="34" name="ZoneTexte 33"/>
          <p:cNvSpPr txBox="1"/>
          <p:nvPr/>
        </p:nvSpPr>
        <p:spPr>
          <a:xfrm>
            <a:off x="4681348" y="944825"/>
            <a:ext cx="1546836" cy="2431435"/>
          </a:xfrm>
          <a:prstGeom prst="rect">
            <a:avLst/>
          </a:prstGeom>
          <a:noFill/>
        </p:spPr>
        <p:txBody>
          <a:bodyPr wrap="square" rtlCol="0">
            <a:spAutoFit/>
          </a:bodyPr>
          <a:lstStyle/>
          <a:p>
            <a:r>
              <a:rPr lang="fr-FR" sz="15200" dirty="0" smtClean="0">
                <a:solidFill>
                  <a:schemeClr val="bg1"/>
                </a:solidFill>
              </a:rPr>
              <a:t>(</a:t>
            </a:r>
            <a:endParaRPr lang="fr-FR" sz="15200" dirty="0">
              <a:solidFill>
                <a:schemeClr val="bg1"/>
              </a:solidFill>
            </a:endParaRPr>
          </a:p>
        </p:txBody>
      </p:sp>
      <p:sp>
        <p:nvSpPr>
          <p:cNvPr id="35" name="ZoneTexte 34"/>
          <p:cNvSpPr txBox="1"/>
          <p:nvPr/>
        </p:nvSpPr>
        <p:spPr>
          <a:xfrm rot="10800000">
            <a:off x="6948265" y="1141581"/>
            <a:ext cx="1546836" cy="2431435"/>
          </a:xfrm>
          <a:prstGeom prst="rect">
            <a:avLst/>
          </a:prstGeom>
          <a:noFill/>
        </p:spPr>
        <p:txBody>
          <a:bodyPr wrap="square" rtlCol="0">
            <a:spAutoFit/>
          </a:bodyPr>
          <a:lstStyle/>
          <a:p>
            <a:r>
              <a:rPr lang="fr-FR" sz="15200" dirty="0" smtClean="0">
                <a:solidFill>
                  <a:schemeClr val="bg1"/>
                </a:solidFill>
              </a:rPr>
              <a:t>(</a:t>
            </a:r>
            <a:endParaRPr lang="fr-FR" sz="15200" dirty="0">
              <a:solidFill>
                <a:schemeClr val="bg1"/>
              </a:solidFill>
            </a:endParaRPr>
          </a:p>
        </p:txBody>
      </p:sp>
      <p:sp>
        <p:nvSpPr>
          <p:cNvPr id="36" name="ZoneTexte 35"/>
          <p:cNvSpPr txBox="1"/>
          <p:nvPr/>
        </p:nvSpPr>
        <p:spPr>
          <a:xfrm>
            <a:off x="5580112" y="1357605"/>
            <a:ext cx="5040560" cy="276999"/>
          </a:xfrm>
          <a:prstGeom prst="rect">
            <a:avLst/>
          </a:prstGeom>
          <a:noFill/>
        </p:spPr>
        <p:txBody>
          <a:bodyPr wrap="square" rtlCol="0">
            <a:spAutoFit/>
          </a:bodyPr>
          <a:lstStyle/>
          <a:p>
            <a:r>
              <a:rPr lang="fr-FR" sz="1200" dirty="0" smtClean="0">
                <a:solidFill>
                  <a:schemeClr val="bg1"/>
                </a:solidFill>
              </a:rPr>
              <a:t>0    0    0    0    0    1    0    0    0    0</a:t>
            </a:r>
            <a:endParaRPr lang="fr-FR" sz="1200" dirty="0">
              <a:solidFill>
                <a:schemeClr val="bg1"/>
              </a:solidFill>
            </a:endParaRPr>
          </a:p>
        </p:txBody>
      </p:sp>
      <p:sp>
        <p:nvSpPr>
          <p:cNvPr id="37" name="ZoneTexte 36"/>
          <p:cNvSpPr txBox="1"/>
          <p:nvPr/>
        </p:nvSpPr>
        <p:spPr>
          <a:xfrm>
            <a:off x="5580112" y="1573629"/>
            <a:ext cx="5040560" cy="276999"/>
          </a:xfrm>
          <a:prstGeom prst="rect">
            <a:avLst/>
          </a:prstGeom>
          <a:noFill/>
        </p:spPr>
        <p:txBody>
          <a:bodyPr wrap="square" rtlCol="0">
            <a:spAutoFit/>
          </a:bodyPr>
          <a:lstStyle/>
          <a:p>
            <a:r>
              <a:rPr lang="fr-FR" sz="1200" dirty="0" smtClean="0">
                <a:solidFill>
                  <a:schemeClr val="bg1"/>
                </a:solidFill>
              </a:rPr>
              <a:t>0    0    0    0    0    0    </a:t>
            </a:r>
            <a:r>
              <a:rPr lang="fr-FR" sz="1200" dirty="0">
                <a:solidFill>
                  <a:schemeClr val="bg1"/>
                </a:solidFill>
              </a:rPr>
              <a:t>1</a:t>
            </a:r>
            <a:r>
              <a:rPr lang="fr-FR" sz="1200" dirty="0" smtClean="0">
                <a:solidFill>
                  <a:schemeClr val="bg1"/>
                </a:solidFill>
              </a:rPr>
              <a:t>    </a:t>
            </a:r>
            <a:r>
              <a:rPr lang="fr-FR" sz="1200" dirty="0">
                <a:solidFill>
                  <a:schemeClr val="bg1"/>
                </a:solidFill>
              </a:rPr>
              <a:t>1</a:t>
            </a:r>
            <a:r>
              <a:rPr lang="fr-FR" sz="1200" dirty="0" smtClean="0">
                <a:solidFill>
                  <a:schemeClr val="bg1"/>
                </a:solidFill>
              </a:rPr>
              <a:t>    0    0</a:t>
            </a:r>
            <a:endParaRPr lang="fr-FR" sz="1200" dirty="0">
              <a:solidFill>
                <a:schemeClr val="bg1"/>
              </a:solidFill>
            </a:endParaRPr>
          </a:p>
        </p:txBody>
      </p:sp>
      <p:sp>
        <p:nvSpPr>
          <p:cNvPr id="38" name="ZoneTexte 37"/>
          <p:cNvSpPr txBox="1"/>
          <p:nvPr/>
        </p:nvSpPr>
        <p:spPr>
          <a:xfrm>
            <a:off x="5580112" y="1728678"/>
            <a:ext cx="5040560" cy="276999"/>
          </a:xfrm>
          <a:prstGeom prst="rect">
            <a:avLst/>
          </a:prstGeom>
          <a:noFill/>
        </p:spPr>
        <p:txBody>
          <a:bodyPr wrap="square" rtlCol="0">
            <a:spAutoFit/>
          </a:bodyPr>
          <a:lstStyle/>
          <a:p>
            <a:r>
              <a:rPr lang="fr-FR" sz="1200" dirty="0" smtClean="0">
                <a:solidFill>
                  <a:schemeClr val="bg1"/>
                </a:solidFill>
              </a:rPr>
              <a:t>0    0    0    0    0    0    </a:t>
            </a:r>
            <a:r>
              <a:rPr lang="fr-FR" sz="1200" dirty="0">
                <a:solidFill>
                  <a:schemeClr val="bg1"/>
                </a:solidFill>
              </a:rPr>
              <a:t>1</a:t>
            </a:r>
            <a:r>
              <a:rPr lang="fr-FR" sz="1200" dirty="0" smtClean="0">
                <a:solidFill>
                  <a:schemeClr val="bg1"/>
                </a:solidFill>
              </a:rPr>
              <a:t>    0    1    0</a:t>
            </a:r>
            <a:endParaRPr lang="fr-FR" sz="1200" dirty="0">
              <a:solidFill>
                <a:schemeClr val="bg1"/>
              </a:solidFill>
            </a:endParaRPr>
          </a:p>
        </p:txBody>
      </p:sp>
      <p:sp>
        <p:nvSpPr>
          <p:cNvPr id="39" name="ZoneTexte 38"/>
          <p:cNvSpPr txBox="1"/>
          <p:nvPr/>
        </p:nvSpPr>
        <p:spPr>
          <a:xfrm>
            <a:off x="5580112" y="1944702"/>
            <a:ext cx="5040560" cy="276999"/>
          </a:xfrm>
          <a:prstGeom prst="rect">
            <a:avLst/>
          </a:prstGeom>
          <a:noFill/>
        </p:spPr>
        <p:txBody>
          <a:bodyPr wrap="square" rtlCol="0">
            <a:spAutoFit/>
          </a:bodyPr>
          <a:lstStyle/>
          <a:p>
            <a:r>
              <a:rPr lang="fr-FR" sz="1200" dirty="0" smtClean="0">
                <a:solidFill>
                  <a:schemeClr val="bg1"/>
                </a:solidFill>
              </a:rPr>
              <a:t>0    0    0    0    0    1    0    1    </a:t>
            </a:r>
            <a:r>
              <a:rPr lang="fr-FR" sz="1200" dirty="0">
                <a:solidFill>
                  <a:schemeClr val="bg1"/>
                </a:solidFill>
              </a:rPr>
              <a:t>1</a:t>
            </a:r>
            <a:r>
              <a:rPr lang="fr-FR" sz="1200" dirty="0" smtClean="0">
                <a:solidFill>
                  <a:schemeClr val="bg1"/>
                </a:solidFill>
              </a:rPr>
              <a:t>    0</a:t>
            </a:r>
            <a:endParaRPr lang="fr-FR" sz="1200" dirty="0">
              <a:solidFill>
                <a:schemeClr val="bg1"/>
              </a:solidFill>
            </a:endParaRPr>
          </a:p>
        </p:txBody>
      </p:sp>
      <p:sp>
        <p:nvSpPr>
          <p:cNvPr id="40" name="ZoneTexte 39"/>
          <p:cNvSpPr txBox="1"/>
          <p:nvPr/>
        </p:nvSpPr>
        <p:spPr>
          <a:xfrm>
            <a:off x="5508104" y="1152614"/>
            <a:ext cx="5256584" cy="276999"/>
          </a:xfrm>
          <a:prstGeom prst="rect">
            <a:avLst/>
          </a:prstGeom>
          <a:noFill/>
          <a:ln>
            <a:noFill/>
          </a:ln>
        </p:spPr>
        <p:txBody>
          <a:bodyPr wrap="square" rtlCol="0">
            <a:spAutoFit/>
          </a:bodyPr>
          <a:lstStyle/>
          <a:p>
            <a:r>
              <a:rPr lang="fr-FR" sz="1200" b="1" dirty="0">
                <a:solidFill>
                  <a:srgbClr val="FFC000"/>
                </a:solidFill>
              </a:rPr>
              <a:t>1</a:t>
            </a:r>
            <a:r>
              <a:rPr lang="fr-FR" sz="1200" b="1" dirty="0" smtClean="0">
                <a:solidFill>
                  <a:srgbClr val="FFC000"/>
                </a:solidFill>
              </a:rPr>
              <a:t>    </a:t>
            </a:r>
            <a:r>
              <a:rPr lang="fr-FR" sz="1200" b="1" dirty="0">
                <a:solidFill>
                  <a:srgbClr val="FFC000"/>
                </a:solidFill>
              </a:rPr>
              <a:t>2</a:t>
            </a:r>
            <a:r>
              <a:rPr lang="fr-FR" sz="1200" b="1" dirty="0" smtClean="0">
                <a:solidFill>
                  <a:srgbClr val="FFC000"/>
                </a:solidFill>
              </a:rPr>
              <a:t>    </a:t>
            </a:r>
            <a:r>
              <a:rPr lang="fr-FR" sz="1200" b="1" dirty="0">
                <a:solidFill>
                  <a:srgbClr val="FFC000"/>
                </a:solidFill>
              </a:rPr>
              <a:t>3</a:t>
            </a:r>
            <a:r>
              <a:rPr lang="fr-FR" sz="1200" b="1" dirty="0" smtClean="0">
                <a:solidFill>
                  <a:srgbClr val="FFC000"/>
                </a:solidFill>
              </a:rPr>
              <a:t>    </a:t>
            </a:r>
            <a:r>
              <a:rPr lang="fr-FR" sz="1200" b="1" dirty="0">
                <a:solidFill>
                  <a:srgbClr val="FFC000"/>
                </a:solidFill>
              </a:rPr>
              <a:t>4</a:t>
            </a:r>
            <a:r>
              <a:rPr lang="fr-FR" sz="1200" b="1" dirty="0" smtClean="0">
                <a:solidFill>
                  <a:srgbClr val="FFC000"/>
                </a:solidFill>
              </a:rPr>
              <a:t>    </a:t>
            </a:r>
            <a:r>
              <a:rPr lang="fr-FR" sz="1200" b="1" dirty="0">
                <a:solidFill>
                  <a:srgbClr val="FFC000"/>
                </a:solidFill>
              </a:rPr>
              <a:t>5</a:t>
            </a:r>
            <a:r>
              <a:rPr lang="fr-FR" sz="1200" b="1" dirty="0" smtClean="0">
                <a:solidFill>
                  <a:srgbClr val="FFC000"/>
                </a:solidFill>
              </a:rPr>
              <a:t>    </a:t>
            </a:r>
            <a:r>
              <a:rPr lang="fr-FR" sz="1200" b="1" dirty="0">
                <a:solidFill>
                  <a:srgbClr val="FFC000"/>
                </a:solidFill>
              </a:rPr>
              <a:t>6</a:t>
            </a:r>
            <a:r>
              <a:rPr lang="fr-FR" sz="1200" b="1" dirty="0" smtClean="0">
                <a:solidFill>
                  <a:srgbClr val="FFC000"/>
                </a:solidFill>
              </a:rPr>
              <a:t>    </a:t>
            </a:r>
            <a:r>
              <a:rPr lang="fr-FR" sz="1200" b="1" dirty="0">
                <a:solidFill>
                  <a:srgbClr val="FFC000"/>
                </a:solidFill>
              </a:rPr>
              <a:t>7</a:t>
            </a:r>
            <a:r>
              <a:rPr lang="fr-FR" sz="1200" b="1" dirty="0" smtClean="0">
                <a:solidFill>
                  <a:srgbClr val="FFC000"/>
                </a:solidFill>
              </a:rPr>
              <a:t>    </a:t>
            </a:r>
            <a:r>
              <a:rPr lang="fr-FR" sz="1200" b="1" dirty="0">
                <a:solidFill>
                  <a:srgbClr val="FFC000"/>
                </a:solidFill>
              </a:rPr>
              <a:t>8</a:t>
            </a:r>
            <a:r>
              <a:rPr lang="fr-FR" sz="1200" b="1" dirty="0" smtClean="0">
                <a:solidFill>
                  <a:srgbClr val="FFC000"/>
                </a:solidFill>
              </a:rPr>
              <a:t>    </a:t>
            </a:r>
            <a:r>
              <a:rPr lang="fr-FR" sz="1200" b="1" dirty="0">
                <a:solidFill>
                  <a:srgbClr val="FFC000"/>
                </a:solidFill>
              </a:rPr>
              <a:t>9</a:t>
            </a:r>
            <a:r>
              <a:rPr lang="fr-FR" sz="1200" b="1" dirty="0" smtClean="0">
                <a:solidFill>
                  <a:srgbClr val="FFC000"/>
                </a:solidFill>
              </a:rPr>
              <a:t>    10</a:t>
            </a:r>
            <a:endParaRPr lang="fr-FR" sz="1200" b="1" dirty="0">
              <a:solidFill>
                <a:srgbClr val="FFC000"/>
              </a:solidFill>
            </a:endParaRPr>
          </a:p>
        </p:txBody>
      </p:sp>
      <p:sp>
        <p:nvSpPr>
          <p:cNvPr id="41" name="ZoneTexte 40"/>
          <p:cNvSpPr txBox="1"/>
          <p:nvPr/>
        </p:nvSpPr>
        <p:spPr>
          <a:xfrm>
            <a:off x="5292080" y="1373247"/>
            <a:ext cx="576064" cy="1938992"/>
          </a:xfrm>
          <a:prstGeom prst="rect">
            <a:avLst/>
          </a:prstGeom>
          <a:noFill/>
        </p:spPr>
        <p:txBody>
          <a:bodyPr wrap="square" rtlCol="0">
            <a:spAutoFit/>
          </a:bodyPr>
          <a:lstStyle/>
          <a:p>
            <a:r>
              <a:rPr lang="fr-FR" sz="1200" b="1" dirty="0" smtClean="0">
                <a:solidFill>
                  <a:srgbClr val="FFC000"/>
                </a:solidFill>
              </a:rPr>
              <a:t>1</a:t>
            </a:r>
          </a:p>
          <a:p>
            <a:r>
              <a:rPr lang="fr-FR" sz="1200" b="1" dirty="0" smtClean="0">
                <a:solidFill>
                  <a:srgbClr val="FFC000"/>
                </a:solidFill>
              </a:rPr>
              <a:t>2</a:t>
            </a:r>
          </a:p>
          <a:p>
            <a:r>
              <a:rPr lang="fr-FR" sz="1200" b="1" dirty="0" smtClean="0">
                <a:solidFill>
                  <a:srgbClr val="FFC000"/>
                </a:solidFill>
              </a:rPr>
              <a:t>3</a:t>
            </a:r>
          </a:p>
          <a:p>
            <a:r>
              <a:rPr lang="fr-FR" sz="1200" b="1" dirty="0" smtClean="0">
                <a:solidFill>
                  <a:srgbClr val="FFC000"/>
                </a:solidFill>
              </a:rPr>
              <a:t>4</a:t>
            </a:r>
          </a:p>
          <a:p>
            <a:r>
              <a:rPr lang="fr-FR" sz="1200" b="1" dirty="0" smtClean="0">
                <a:solidFill>
                  <a:srgbClr val="FFC000"/>
                </a:solidFill>
              </a:rPr>
              <a:t>5</a:t>
            </a:r>
          </a:p>
          <a:p>
            <a:r>
              <a:rPr lang="fr-FR" sz="1200" b="1" dirty="0" smtClean="0">
                <a:solidFill>
                  <a:srgbClr val="FFC000"/>
                </a:solidFill>
              </a:rPr>
              <a:t>6</a:t>
            </a:r>
          </a:p>
          <a:p>
            <a:r>
              <a:rPr lang="fr-FR" sz="1200" b="1" dirty="0" smtClean="0">
                <a:solidFill>
                  <a:srgbClr val="FFC000"/>
                </a:solidFill>
              </a:rPr>
              <a:t>7</a:t>
            </a:r>
          </a:p>
          <a:p>
            <a:r>
              <a:rPr lang="fr-FR" sz="1200" b="1" dirty="0" smtClean="0">
                <a:solidFill>
                  <a:srgbClr val="FFC000"/>
                </a:solidFill>
              </a:rPr>
              <a:t>8</a:t>
            </a:r>
          </a:p>
          <a:p>
            <a:r>
              <a:rPr lang="fr-FR" sz="1200" b="1" dirty="0" smtClean="0">
                <a:solidFill>
                  <a:srgbClr val="FFC000"/>
                </a:solidFill>
              </a:rPr>
              <a:t>9</a:t>
            </a:r>
          </a:p>
          <a:p>
            <a:r>
              <a:rPr lang="fr-FR" sz="1200" b="1" dirty="0" smtClean="0">
                <a:solidFill>
                  <a:srgbClr val="FFC000"/>
                </a:solidFill>
              </a:rPr>
              <a:t>10</a:t>
            </a:r>
            <a:endParaRPr lang="fr-FR" sz="1200" b="1" dirty="0">
              <a:solidFill>
                <a:srgbClr val="FFC000"/>
              </a:solidFill>
            </a:endParaRPr>
          </a:p>
        </p:txBody>
      </p:sp>
      <p:sp>
        <p:nvSpPr>
          <p:cNvPr id="42" name="ZoneTexte 41"/>
          <p:cNvSpPr txBox="1"/>
          <p:nvPr/>
        </p:nvSpPr>
        <p:spPr>
          <a:xfrm>
            <a:off x="5580112" y="2088718"/>
            <a:ext cx="5040560" cy="276999"/>
          </a:xfrm>
          <a:prstGeom prst="rect">
            <a:avLst/>
          </a:prstGeom>
          <a:noFill/>
        </p:spPr>
        <p:txBody>
          <a:bodyPr wrap="square" rtlCol="0">
            <a:spAutoFit/>
          </a:bodyPr>
          <a:lstStyle/>
          <a:p>
            <a:r>
              <a:rPr lang="fr-FR" sz="1200" dirty="0" smtClean="0">
                <a:solidFill>
                  <a:schemeClr val="bg1"/>
                </a:solidFill>
              </a:rPr>
              <a:t>0    0    0    0    0    </a:t>
            </a:r>
            <a:r>
              <a:rPr lang="fr-FR" sz="1200" dirty="0">
                <a:solidFill>
                  <a:schemeClr val="bg1"/>
                </a:solidFill>
              </a:rPr>
              <a:t>0</a:t>
            </a:r>
            <a:r>
              <a:rPr lang="fr-FR" sz="1200" dirty="0" smtClean="0">
                <a:solidFill>
                  <a:schemeClr val="bg1"/>
                </a:solidFill>
              </a:rPr>
              <a:t>    </a:t>
            </a:r>
            <a:r>
              <a:rPr lang="fr-FR" sz="1200" dirty="0">
                <a:solidFill>
                  <a:schemeClr val="bg1"/>
                </a:solidFill>
              </a:rPr>
              <a:t>1</a:t>
            </a:r>
            <a:r>
              <a:rPr lang="fr-FR" sz="1200" dirty="0" smtClean="0">
                <a:solidFill>
                  <a:schemeClr val="bg1"/>
                </a:solidFill>
              </a:rPr>
              <a:t>    0    0    </a:t>
            </a:r>
            <a:r>
              <a:rPr lang="fr-FR" sz="1200" dirty="0">
                <a:solidFill>
                  <a:schemeClr val="bg1"/>
                </a:solidFill>
              </a:rPr>
              <a:t>1</a:t>
            </a:r>
          </a:p>
        </p:txBody>
      </p:sp>
      <p:sp>
        <p:nvSpPr>
          <p:cNvPr id="43" name="ZoneTexte 42"/>
          <p:cNvSpPr txBox="1"/>
          <p:nvPr/>
        </p:nvSpPr>
        <p:spPr>
          <a:xfrm>
            <a:off x="5580112" y="2293709"/>
            <a:ext cx="5040560" cy="276999"/>
          </a:xfrm>
          <a:prstGeom prst="rect">
            <a:avLst/>
          </a:prstGeom>
          <a:noFill/>
        </p:spPr>
        <p:txBody>
          <a:bodyPr wrap="square" rtlCol="0">
            <a:spAutoFit/>
          </a:bodyPr>
          <a:lstStyle/>
          <a:p>
            <a:r>
              <a:rPr lang="fr-FR" sz="1200" dirty="0">
                <a:solidFill>
                  <a:schemeClr val="bg1"/>
                </a:solidFill>
              </a:rPr>
              <a:t>1</a:t>
            </a:r>
            <a:r>
              <a:rPr lang="fr-FR" sz="1200" dirty="0" smtClean="0">
                <a:solidFill>
                  <a:schemeClr val="bg1"/>
                </a:solidFill>
              </a:rPr>
              <a:t>    0    0    1    0    </a:t>
            </a:r>
            <a:r>
              <a:rPr lang="fr-FR" sz="1200" dirty="0">
                <a:solidFill>
                  <a:schemeClr val="bg1"/>
                </a:solidFill>
              </a:rPr>
              <a:t>0</a:t>
            </a:r>
            <a:r>
              <a:rPr lang="fr-FR" sz="1200" dirty="0" smtClean="0">
                <a:solidFill>
                  <a:schemeClr val="bg1"/>
                </a:solidFill>
              </a:rPr>
              <a:t>    0    0    0    0</a:t>
            </a:r>
            <a:endParaRPr lang="fr-FR" sz="1200" dirty="0">
              <a:solidFill>
                <a:schemeClr val="bg1"/>
              </a:solidFill>
            </a:endParaRPr>
          </a:p>
        </p:txBody>
      </p:sp>
      <p:sp>
        <p:nvSpPr>
          <p:cNvPr id="44" name="ZoneTexte 43"/>
          <p:cNvSpPr txBox="1"/>
          <p:nvPr/>
        </p:nvSpPr>
        <p:spPr>
          <a:xfrm>
            <a:off x="5580112" y="2448758"/>
            <a:ext cx="5040560" cy="276999"/>
          </a:xfrm>
          <a:prstGeom prst="rect">
            <a:avLst/>
          </a:prstGeom>
          <a:noFill/>
        </p:spPr>
        <p:txBody>
          <a:bodyPr wrap="square" rtlCol="0">
            <a:spAutoFit/>
          </a:bodyPr>
          <a:lstStyle/>
          <a:p>
            <a:r>
              <a:rPr lang="fr-FR" sz="1200" dirty="0" smtClean="0">
                <a:solidFill>
                  <a:schemeClr val="bg1"/>
                </a:solidFill>
              </a:rPr>
              <a:t>0    </a:t>
            </a:r>
            <a:r>
              <a:rPr lang="fr-FR" sz="1200" dirty="0">
                <a:solidFill>
                  <a:schemeClr val="bg1"/>
                </a:solidFill>
              </a:rPr>
              <a:t>1</a:t>
            </a:r>
            <a:r>
              <a:rPr lang="fr-FR" sz="1200" dirty="0" smtClean="0">
                <a:solidFill>
                  <a:schemeClr val="bg1"/>
                </a:solidFill>
              </a:rPr>
              <a:t>    </a:t>
            </a:r>
            <a:r>
              <a:rPr lang="fr-FR" sz="1200" dirty="0">
                <a:solidFill>
                  <a:schemeClr val="bg1"/>
                </a:solidFill>
              </a:rPr>
              <a:t>1</a:t>
            </a:r>
            <a:r>
              <a:rPr lang="fr-FR" sz="1200" dirty="0" smtClean="0">
                <a:solidFill>
                  <a:schemeClr val="bg1"/>
                </a:solidFill>
              </a:rPr>
              <a:t>    </a:t>
            </a:r>
            <a:r>
              <a:rPr lang="fr-FR" sz="1200" dirty="0">
                <a:solidFill>
                  <a:schemeClr val="bg1"/>
                </a:solidFill>
              </a:rPr>
              <a:t>0</a:t>
            </a:r>
            <a:r>
              <a:rPr lang="fr-FR" sz="1200" dirty="0" smtClean="0">
                <a:solidFill>
                  <a:schemeClr val="bg1"/>
                </a:solidFill>
              </a:rPr>
              <a:t>    </a:t>
            </a:r>
            <a:r>
              <a:rPr lang="fr-FR" sz="1200" dirty="0">
                <a:solidFill>
                  <a:schemeClr val="bg1"/>
                </a:solidFill>
              </a:rPr>
              <a:t>1</a:t>
            </a:r>
            <a:r>
              <a:rPr lang="fr-FR" sz="1200" dirty="0" smtClean="0">
                <a:solidFill>
                  <a:schemeClr val="bg1"/>
                </a:solidFill>
              </a:rPr>
              <a:t>    </a:t>
            </a:r>
            <a:r>
              <a:rPr lang="fr-FR" sz="1200" dirty="0">
                <a:solidFill>
                  <a:schemeClr val="bg1"/>
                </a:solidFill>
              </a:rPr>
              <a:t>0</a:t>
            </a:r>
            <a:r>
              <a:rPr lang="fr-FR" sz="1200" dirty="0" smtClean="0">
                <a:solidFill>
                  <a:schemeClr val="bg1"/>
                </a:solidFill>
              </a:rPr>
              <a:t>    0    0    0    0</a:t>
            </a:r>
            <a:endParaRPr lang="fr-FR" sz="1200" dirty="0">
              <a:solidFill>
                <a:schemeClr val="bg1"/>
              </a:solidFill>
            </a:endParaRPr>
          </a:p>
        </p:txBody>
      </p:sp>
      <p:sp>
        <p:nvSpPr>
          <p:cNvPr id="45" name="ZoneTexte 44"/>
          <p:cNvSpPr txBox="1"/>
          <p:nvPr/>
        </p:nvSpPr>
        <p:spPr>
          <a:xfrm>
            <a:off x="5580112" y="2664782"/>
            <a:ext cx="5040560" cy="276999"/>
          </a:xfrm>
          <a:prstGeom prst="rect">
            <a:avLst/>
          </a:prstGeom>
          <a:noFill/>
        </p:spPr>
        <p:txBody>
          <a:bodyPr wrap="square" rtlCol="0">
            <a:spAutoFit/>
          </a:bodyPr>
          <a:lstStyle/>
          <a:p>
            <a:r>
              <a:rPr lang="fr-FR" sz="1200" dirty="0" smtClean="0">
                <a:solidFill>
                  <a:schemeClr val="bg1"/>
                </a:solidFill>
              </a:rPr>
              <a:t>0    </a:t>
            </a:r>
            <a:r>
              <a:rPr lang="fr-FR" sz="1200" dirty="0">
                <a:solidFill>
                  <a:schemeClr val="bg1"/>
                </a:solidFill>
              </a:rPr>
              <a:t>1</a:t>
            </a:r>
            <a:r>
              <a:rPr lang="fr-FR" sz="1200" dirty="0" smtClean="0">
                <a:solidFill>
                  <a:schemeClr val="bg1"/>
                </a:solidFill>
              </a:rPr>
              <a:t>    0    1    0    </a:t>
            </a:r>
            <a:r>
              <a:rPr lang="fr-FR" sz="1200" dirty="0">
                <a:solidFill>
                  <a:schemeClr val="bg1"/>
                </a:solidFill>
              </a:rPr>
              <a:t>0</a:t>
            </a:r>
            <a:r>
              <a:rPr lang="fr-FR" sz="1200" dirty="0" smtClean="0">
                <a:solidFill>
                  <a:schemeClr val="bg1"/>
                </a:solidFill>
              </a:rPr>
              <a:t>    0    0    0    0</a:t>
            </a:r>
            <a:endParaRPr lang="fr-FR" sz="1200" dirty="0">
              <a:solidFill>
                <a:schemeClr val="bg1"/>
              </a:solidFill>
            </a:endParaRPr>
          </a:p>
        </p:txBody>
      </p:sp>
      <p:sp>
        <p:nvSpPr>
          <p:cNvPr id="46" name="ZoneTexte 45"/>
          <p:cNvSpPr txBox="1"/>
          <p:nvPr/>
        </p:nvSpPr>
        <p:spPr>
          <a:xfrm>
            <a:off x="5580112" y="2808798"/>
            <a:ext cx="5040560" cy="276999"/>
          </a:xfrm>
          <a:prstGeom prst="rect">
            <a:avLst/>
          </a:prstGeom>
          <a:noFill/>
        </p:spPr>
        <p:txBody>
          <a:bodyPr wrap="square" rtlCol="0">
            <a:spAutoFit/>
          </a:bodyPr>
          <a:lstStyle/>
          <a:p>
            <a:r>
              <a:rPr lang="fr-FR" sz="1200" dirty="0" smtClean="0">
                <a:solidFill>
                  <a:schemeClr val="bg1"/>
                </a:solidFill>
              </a:rPr>
              <a:t>0    0    1    1    0    </a:t>
            </a:r>
            <a:r>
              <a:rPr lang="fr-FR" sz="1200" dirty="0">
                <a:solidFill>
                  <a:schemeClr val="bg1"/>
                </a:solidFill>
              </a:rPr>
              <a:t>0</a:t>
            </a:r>
            <a:r>
              <a:rPr lang="fr-FR" sz="1200" dirty="0" smtClean="0">
                <a:solidFill>
                  <a:schemeClr val="bg1"/>
                </a:solidFill>
              </a:rPr>
              <a:t>    0    0    0    0</a:t>
            </a:r>
            <a:endParaRPr lang="fr-FR" sz="1200" dirty="0">
              <a:solidFill>
                <a:schemeClr val="bg1"/>
              </a:solidFill>
            </a:endParaRPr>
          </a:p>
        </p:txBody>
      </p:sp>
      <p:sp>
        <p:nvSpPr>
          <p:cNvPr id="47" name="ZoneTexte 46"/>
          <p:cNvSpPr txBox="1"/>
          <p:nvPr/>
        </p:nvSpPr>
        <p:spPr>
          <a:xfrm>
            <a:off x="5580112" y="3013789"/>
            <a:ext cx="5040560" cy="276999"/>
          </a:xfrm>
          <a:prstGeom prst="rect">
            <a:avLst/>
          </a:prstGeom>
          <a:noFill/>
        </p:spPr>
        <p:txBody>
          <a:bodyPr wrap="square" rtlCol="0">
            <a:spAutoFit/>
          </a:bodyPr>
          <a:lstStyle/>
          <a:p>
            <a:r>
              <a:rPr lang="fr-FR" sz="1200" dirty="0" smtClean="0">
                <a:solidFill>
                  <a:schemeClr val="bg1"/>
                </a:solidFill>
              </a:rPr>
              <a:t>0    0    0    0    </a:t>
            </a:r>
            <a:r>
              <a:rPr lang="fr-FR" sz="1200" dirty="0">
                <a:solidFill>
                  <a:schemeClr val="bg1"/>
                </a:solidFill>
              </a:rPr>
              <a:t>1</a:t>
            </a:r>
            <a:r>
              <a:rPr lang="fr-FR" sz="1200" dirty="0" smtClean="0">
                <a:solidFill>
                  <a:schemeClr val="bg1"/>
                </a:solidFill>
              </a:rPr>
              <a:t>    </a:t>
            </a:r>
            <a:r>
              <a:rPr lang="fr-FR" sz="1200" dirty="0">
                <a:solidFill>
                  <a:schemeClr val="bg1"/>
                </a:solidFill>
              </a:rPr>
              <a:t>0</a:t>
            </a:r>
            <a:r>
              <a:rPr lang="fr-FR" sz="1200" dirty="0" smtClean="0">
                <a:solidFill>
                  <a:schemeClr val="bg1"/>
                </a:solidFill>
              </a:rPr>
              <a:t>    0    0    0    0</a:t>
            </a:r>
            <a:endParaRPr lang="fr-FR" sz="1200" dirty="0">
              <a:solidFill>
                <a:schemeClr val="bg1"/>
              </a:solidFill>
            </a:endParaRPr>
          </a:p>
        </p:txBody>
      </p:sp>
      <p:cxnSp>
        <p:nvCxnSpPr>
          <p:cNvPr id="48" name="Connecteur droit 47"/>
          <p:cNvCxnSpPr/>
          <p:nvPr/>
        </p:nvCxnSpPr>
        <p:spPr>
          <a:xfrm>
            <a:off x="5508104" y="1357605"/>
            <a:ext cx="2304256" cy="1954634"/>
          </a:xfrm>
          <a:prstGeom prst="line">
            <a:avLst/>
          </a:prstGeom>
          <a:ln w="6350">
            <a:solidFill>
              <a:srgbClr val="FFC000"/>
            </a:solidFill>
          </a:ln>
        </p:spPr>
        <p:style>
          <a:lnRef idx="2">
            <a:schemeClr val="accent5"/>
          </a:lnRef>
          <a:fillRef idx="0">
            <a:schemeClr val="accent5"/>
          </a:fillRef>
          <a:effectRef idx="1">
            <a:schemeClr val="accent5"/>
          </a:effectRef>
          <a:fontRef idx="minor">
            <a:schemeClr val="tx1"/>
          </a:fontRef>
        </p:style>
      </p:cxnSp>
      <p:cxnSp>
        <p:nvCxnSpPr>
          <p:cNvPr id="8" name="Connecteur droit avec flèche 7"/>
          <p:cNvCxnSpPr/>
          <p:nvPr/>
        </p:nvCxnSpPr>
        <p:spPr>
          <a:xfrm flipV="1">
            <a:off x="3347864" y="3152288"/>
            <a:ext cx="1512168" cy="636753"/>
          </a:xfrm>
          <a:prstGeom prst="straightConnector1">
            <a:avLst/>
          </a:prstGeom>
          <a:ln w="381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49" name="Connecteur droit avec flèche 48"/>
          <p:cNvCxnSpPr/>
          <p:nvPr/>
        </p:nvCxnSpPr>
        <p:spPr>
          <a:xfrm flipH="1" flipV="1">
            <a:off x="3067106" y="3376260"/>
            <a:ext cx="295306" cy="412782"/>
          </a:xfrm>
          <a:prstGeom prst="straightConnector1">
            <a:avLst/>
          </a:prstGeom>
          <a:ln w="381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53" name="Connecteur droit avec flèche 52"/>
          <p:cNvCxnSpPr/>
          <p:nvPr/>
        </p:nvCxnSpPr>
        <p:spPr>
          <a:xfrm flipV="1">
            <a:off x="2411760" y="5517232"/>
            <a:ext cx="1296144" cy="1080121"/>
          </a:xfrm>
          <a:prstGeom prst="straightConnector1">
            <a:avLst/>
          </a:prstGeom>
          <a:ln w="38100">
            <a:solidFill>
              <a:srgbClr val="FFC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1370712"/>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TotalTime>
  <Words>391</Words>
  <Application>Microsoft Office PowerPoint</Application>
  <PresentationFormat>Affichage à l'écran (4:3)</PresentationFormat>
  <Paragraphs>36</Paragraphs>
  <Slides>2</Slides>
  <Notes>0</Notes>
  <HiddenSlides>0</HiddenSlides>
  <MMClips>0</MMClips>
  <ScaleCrop>false</ScaleCrop>
  <HeadingPairs>
    <vt:vector size="4" baseType="variant">
      <vt:variant>
        <vt:lpstr>Thème</vt:lpstr>
      </vt:variant>
      <vt:variant>
        <vt:i4>1</vt:i4>
      </vt:variant>
      <vt:variant>
        <vt:lpstr>Titres des diapositives</vt:lpstr>
      </vt:variant>
      <vt:variant>
        <vt:i4>2</vt:i4>
      </vt:variant>
    </vt:vector>
  </HeadingPairs>
  <TitlesOfParts>
    <vt:vector size="3" baseType="lpstr">
      <vt:lpstr>Thème Office</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maurine</dc:creator>
  <cp:lastModifiedBy>maurine</cp:lastModifiedBy>
  <cp:revision>11</cp:revision>
  <dcterms:created xsi:type="dcterms:W3CDTF">2012-04-24T13:42:54Z</dcterms:created>
  <dcterms:modified xsi:type="dcterms:W3CDTF">2012-04-25T13:53:46Z</dcterms:modified>
</cp:coreProperties>
</file>