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97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6" r:id="rId22"/>
    <p:sldId id="276" r:id="rId23"/>
    <p:sldId id="277" r:id="rId24"/>
    <p:sldId id="278" r:id="rId25"/>
    <p:sldId id="279" r:id="rId26"/>
    <p:sldId id="280" r:id="rId27"/>
    <p:sldId id="281" r:id="rId28"/>
    <p:sldId id="284" r:id="rId29"/>
    <p:sldId id="282" r:id="rId30"/>
    <p:sldId id="283" r:id="rId31"/>
    <p:sldId id="285" r:id="rId32"/>
    <p:sldId id="286" r:id="rId33"/>
    <p:sldId id="294" r:id="rId34"/>
    <p:sldId id="298" r:id="rId35"/>
    <p:sldId id="295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10E008C-FC07-43E8-BA00-F0B839875129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4"/>
            <p14:sldId id="297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96"/>
            <p14:sldId id="276"/>
            <p14:sldId id="277"/>
            <p14:sldId id="278"/>
            <p14:sldId id="279"/>
            <p14:sldId id="280"/>
            <p14:sldId id="281"/>
            <p14:sldId id="284"/>
            <p14:sldId id="282"/>
            <p14:sldId id="283"/>
            <p14:sldId id="285"/>
            <p14:sldId id="286"/>
            <p14:sldId id="294"/>
            <p14:sldId id="298"/>
            <p14:sldId id="295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21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3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52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15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13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16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29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8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79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48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2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A6B8-4948-4164-8B8F-6E12A724CF7C}" type="datetimeFigureOut">
              <a:rPr lang="fr-FR" smtClean="0"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02C44-6ACF-400C-9C2E-0E8928D81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92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67744" y="404664"/>
            <a:ext cx="4752528" cy="936104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</a:rPr>
              <a:t>L</a:t>
            </a:r>
            <a:r>
              <a:rPr lang="fr-FR" sz="4800" b="1" dirty="0" smtClean="0">
                <a:solidFill>
                  <a:schemeClr val="tx2"/>
                </a:solidFill>
              </a:rPr>
              <a:t>e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r>
              <a:rPr lang="fr-FR" sz="4800" b="1" dirty="0" smtClean="0">
                <a:solidFill>
                  <a:srgbClr val="FF0000"/>
                </a:solidFill>
              </a:rPr>
              <a:t>p</a:t>
            </a:r>
            <a:r>
              <a:rPr lang="fr-FR" sz="4800" b="1" dirty="0" smtClean="0">
                <a:solidFill>
                  <a:schemeClr val="tx2"/>
                </a:solidFill>
              </a:rPr>
              <a:t>u</a:t>
            </a:r>
            <a:r>
              <a:rPr lang="fr-FR" sz="4800" b="1" dirty="0" smtClean="0">
                <a:solidFill>
                  <a:srgbClr val="FF0000"/>
                </a:solidFill>
              </a:rPr>
              <a:t>i</a:t>
            </a:r>
            <a:r>
              <a:rPr lang="fr-FR" sz="4800" b="1" dirty="0" smtClean="0">
                <a:solidFill>
                  <a:schemeClr val="tx2"/>
                </a:solidFill>
              </a:rPr>
              <a:t>s</a:t>
            </a:r>
            <a:r>
              <a:rPr lang="fr-FR" sz="4800" b="1" dirty="0" smtClean="0">
                <a:solidFill>
                  <a:srgbClr val="FF0000"/>
                </a:solidFill>
              </a:rPr>
              <a:t>s</a:t>
            </a:r>
            <a:r>
              <a:rPr lang="fr-FR" sz="4800" b="1" dirty="0" smtClean="0">
                <a:solidFill>
                  <a:schemeClr val="tx2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n</a:t>
            </a:r>
            <a:r>
              <a:rPr lang="fr-FR" sz="4800" b="1" dirty="0" smtClean="0">
                <a:solidFill>
                  <a:schemeClr val="tx2"/>
                </a:solidFill>
              </a:rPr>
              <a:t>c</a:t>
            </a:r>
            <a:r>
              <a:rPr lang="fr-FR" sz="4800" b="1" dirty="0" smtClean="0">
                <a:solidFill>
                  <a:srgbClr val="FF0000"/>
                </a:solidFill>
              </a:rPr>
              <a:t>e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r>
              <a:rPr lang="fr-FR" sz="4800" b="1" dirty="0" smtClean="0">
                <a:solidFill>
                  <a:schemeClr val="tx2"/>
                </a:solidFill>
              </a:rPr>
              <a:t>4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endParaRPr lang="fr-F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2771800" y="260648"/>
            <a:ext cx="2520280" cy="1224136"/>
          </a:xfrm>
          <a:prstGeom prst="wedgeRoundRectCallout">
            <a:avLst>
              <a:gd name="adj1" fmla="val -45470"/>
              <a:gd name="adj2" fmla="val 105339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Donc si je suis les règles de ce nouvel opérateur, je dois faire 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31840" y="3212976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Parenthèses 12"/>
          <p:cNvSpPr/>
          <p:nvPr/>
        </p:nvSpPr>
        <p:spPr>
          <a:xfrm>
            <a:off x="3131840" y="3284983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91880" y="3501008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</a:rPr>
              <a:t>0  0  0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</p:txBody>
      </p:sp>
      <p:sp>
        <p:nvSpPr>
          <p:cNvPr id="15" name="Parenthèses 14"/>
          <p:cNvSpPr/>
          <p:nvPr/>
        </p:nvSpPr>
        <p:spPr>
          <a:xfrm>
            <a:off x="3309730" y="2060848"/>
            <a:ext cx="2376264" cy="46166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525754" y="2060848"/>
            <a:ext cx="234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</a:rPr>
              <a:t>0  0  0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 smtClean="0">
                <a:solidFill>
                  <a:prstClr val="black"/>
                </a:solidFill>
              </a:rPr>
              <a:t>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7" name="Plus 16"/>
          <p:cNvSpPr/>
          <p:nvPr/>
        </p:nvSpPr>
        <p:spPr>
          <a:xfrm>
            <a:off x="4292048" y="2658978"/>
            <a:ext cx="360040" cy="3693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>
            <a:off x="4381755" y="2708920"/>
            <a:ext cx="180020" cy="3193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3491880" y="3498973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</a:rPr>
              <a:t>0  0  0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</p:txBody>
      </p:sp>
      <p:sp>
        <p:nvSpPr>
          <p:cNvPr id="27" name="Arc 26"/>
          <p:cNvSpPr/>
          <p:nvPr/>
        </p:nvSpPr>
        <p:spPr>
          <a:xfrm flipH="1">
            <a:off x="3106150" y="3789039"/>
            <a:ext cx="3091875" cy="1728192"/>
          </a:xfrm>
          <a:prstGeom prst="arc">
            <a:avLst>
              <a:gd name="adj1" fmla="val 5330557"/>
              <a:gd name="adj2" fmla="val 16078954"/>
            </a:avLst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2771800" y="262216"/>
            <a:ext cx="2520280" cy="1224136"/>
          </a:xfrm>
          <a:prstGeom prst="wedgeRoundRectCallout">
            <a:avLst>
              <a:gd name="adj1" fmla="val -45470"/>
              <a:gd name="adj2" fmla="val 105339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8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 animBg="1"/>
      <p:bldP spid="16" grpId="0"/>
      <p:bldP spid="17" grpId="0" animBg="1"/>
      <p:bldP spid="18" grpId="0" animBg="1"/>
      <p:bldP spid="20" grpId="0"/>
      <p:bldP spid="2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2843808" y="476672"/>
            <a:ext cx="2520280" cy="1224136"/>
          </a:xfrm>
          <a:prstGeom prst="wedgeRoundRectCallout">
            <a:avLst>
              <a:gd name="adj1" fmla="val -45470"/>
              <a:gd name="adj2" fmla="val 105339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Et voilà, j’ai joué, à toi </a:t>
            </a:r>
            <a:r>
              <a:rPr lang="fr-FR" dirty="0" err="1" smtClean="0">
                <a:solidFill>
                  <a:prstClr val="black"/>
                </a:solidFill>
              </a:rPr>
              <a:t>Pyth</a:t>
            </a:r>
            <a:r>
              <a:rPr lang="fr-FR" dirty="0" smtClean="0">
                <a:solidFill>
                  <a:prstClr val="black"/>
                </a:solidFill>
              </a:rPr>
              <a:t>.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31840" y="3212976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Parenthèses 12"/>
          <p:cNvSpPr/>
          <p:nvPr/>
        </p:nvSpPr>
        <p:spPr>
          <a:xfrm>
            <a:off x="3131840" y="3284983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Arc 26"/>
          <p:cNvSpPr/>
          <p:nvPr/>
        </p:nvSpPr>
        <p:spPr>
          <a:xfrm flipH="1">
            <a:off x="3059832" y="3789040"/>
            <a:ext cx="3091875" cy="1728192"/>
          </a:xfrm>
          <a:prstGeom prst="arc">
            <a:avLst>
              <a:gd name="adj1" fmla="val 5330557"/>
              <a:gd name="adj2" fmla="val 16078954"/>
            </a:avLst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491880" y="3498973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</a:t>
            </a:r>
            <a:r>
              <a:rPr lang="fr-FR" sz="2400" dirty="0">
                <a:solidFill>
                  <a:srgbClr val="FF0000"/>
                </a:solidFill>
              </a:rPr>
              <a:t>1</a:t>
            </a:r>
            <a:r>
              <a:rPr lang="fr-FR" sz="2400" dirty="0">
                <a:solidFill>
                  <a:prstClr val="black"/>
                </a:solidFill>
              </a:rPr>
              <a:t>  0  0  0</a:t>
            </a:r>
          </a:p>
        </p:txBody>
      </p:sp>
    </p:spTree>
    <p:extLst>
      <p:ext uri="{BB962C8B-B14F-4D97-AF65-F5344CB8AC3E}">
        <p14:creationId xmlns:p14="http://schemas.microsoft.com/office/powerpoint/2010/main" val="216558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131840" y="764704"/>
            <a:ext cx="3312368" cy="1224136"/>
          </a:xfrm>
          <a:prstGeom prst="wedgeRoundRectCallout">
            <a:avLst>
              <a:gd name="adj1" fmla="val 40633"/>
              <a:gd name="adj2" fmla="val 12757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Mais comment savoir si j’ai gagné mathématiquement ? 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1840" y="3212976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Parenthèses 5"/>
          <p:cNvSpPr/>
          <p:nvPr/>
        </p:nvSpPr>
        <p:spPr>
          <a:xfrm>
            <a:off x="3131840" y="3284983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91880" y="3498973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0  0  0  0  0  0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0  0</a:t>
            </a:r>
            <a:endParaRPr lang="fr-FR" sz="2400" dirty="0">
              <a:solidFill>
                <a:prstClr val="black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-1 -1  </a:t>
            </a:r>
            <a:r>
              <a:rPr lang="fr-FR" sz="2400" dirty="0" smtClean="0">
                <a:solidFill>
                  <a:prstClr val="black"/>
                </a:solidFill>
              </a:rPr>
              <a:t>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2606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Plus tard 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306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190631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vérifier les lignes :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2458279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Nous multiplions notre matrice par une matrice ligne remplie de « 0 », sauf au numéro de la ligne que nous voulons extraire où nous mettons un « 1 ». Puis  nous multiplions par une matrice colonne remplie de « 1 ».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9552" y="40934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</a:t>
            </a:r>
            <a:endParaRPr lang="fr-FR" dirty="0"/>
          </a:p>
        </p:txBody>
      </p:sp>
      <p:sp>
        <p:nvSpPr>
          <p:cNvPr id="7" name="Parenthèses 6"/>
          <p:cNvSpPr/>
          <p:nvPr/>
        </p:nvSpPr>
        <p:spPr>
          <a:xfrm>
            <a:off x="5364088" y="4282677"/>
            <a:ext cx="1224136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08104" y="4282677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  </a:t>
            </a:r>
            <a:r>
              <a:rPr lang="fr-FR" sz="2400" dirty="0"/>
              <a:t>b</a:t>
            </a:r>
            <a:r>
              <a:rPr lang="fr-FR" sz="2400" dirty="0" smtClean="0"/>
              <a:t>  </a:t>
            </a:r>
            <a:r>
              <a:rPr lang="fr-FR" sz="2400" dirty="0"/>
              <a:t>c</a:t>
            </a:r>
            <a:r>
              <a:rPr lang="fr-FR" sz="2400" dirty="0" smtClean="0"/>
              <a:t>  </a:t>
            </a:r>
          </a:p>
          <a:p>
            <a:r>
              <a:rPr lang="fr-FR" sz="2400" dirty="0">
                <a:solidFill>
                  <a:srgbClr val="FF0000"/>
                </a:solidFill>
              </a:rPr>
              <a:t>d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  <a:r>
              <a:rPr lang="fr-FR" sz="2400" dirty="0" smtClean="0">
                <a:solidFill>
                  <a:srgbClr val="FF0000"/>
                </a:solidFill>
              </a:rPr>
              <a:t>  f</a:t>
            </a:r>
          </a:p>
          <a:p>
            <a:r>
              <a:rPr lang="fr-FR" sz="2400" dirty="0"/>
              <a:t>g</a:t>
            </a:r>
            <a:r>
              <a:rPr lang="fr-FR" sz="2400" dirty="0" smtClean="0"/>
              <a:t>  </a:t>
            </a:r>
            <a:r>
              <a:rPr lang="fr-FR" sz="2400" dirty="0"/>
              <a:t>h</a:t>
            </a:r>
            <a:r>
              <a:rPr lang="fr-FR" sz="2400" dirty="0" smtClean="0"/>
              <a:t>  </a:t>
            </a:r>
            <a:r>
              <a:rPr lang="fr-FR" sz="2400" dirty="0"/>
              <a:t>i</a:t>
            </a:r>
            <a:endParaRPr lang="fr-FR" sz="24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683568" y="4532927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vérifier la deuxième ligne de cette matrice.</a:t>
            </a:r>
          </a:p>
          <a:p>
            <a:endParaRPr lang="fr-FR" dirty="0"/>
          </a:p>
          <a:p>
            <a:r>
              <a:rPr lang="fr-FR" dirty="0" smtClean="0"/>
              <a:t>Donc obtenir d + e + f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v</a:t>
            </a:r>
            <a:r>
              <a:rPr lang="fr-FR" sz="4000" b="1" dirty="0" smtClean="0">
                <a:solidFill>
                  <a:schemeClr val="tx2"/>
                </a:solidFill>
              </a:rPr>
              <a:t>é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f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c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enthèses 6"/>
          <p:cNvSpPr/>
          <p:nvPr/>
        </p:nvSpPr>
        <p:spPr>
          <a:xfrm>
            <a:off x="2699792" y="1853735"/>
            <a:ext cx="1224136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43808" y="1853735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  </a:t>
            </a:r>
            <a:r>
              <a:rPr lang="fr-FR" sz="2400" dirty="0"/>
              <a:t>b</a:t>
            </a:r>
            <a:r>
              <a:rPr lang="fr-FR" sz="2400" dirty="0" smtClean="0"/>
              <a:t>  </a:t>
            </a:r>
            <a:r>
              <a:rPr lang="fr-FR" sz="2400" dirty="0"/>
              <a:t>c</a:t>
            </a:r>
            <a:r>
              <a:rPr lang="fr-FR" sz="2400" dirty="0" smtClean="0"/>
              <a:t>  </a:t>
            </a:r>
          </a:p>
          <a:p>
            <a:r>
              <a:rPr lang="fr-FR" sz="2400" dirty="0">
                <a:solidFill>
                  <a:srgbClr val="FF0000"/>
                </a:solidFill>
              </a:rPr>
              <a:t>d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  <a:r>
              <a:rPr lang="fr-FR" sz="2400" dirty="0" smtClean="0">
                <a:solidFill>
                  <a:srgbClr val="FF0000"/>
                </a:solidFill>
              </a:rPr>
              <a:t>  f</a:t>
            </a:r>
          </a:p>
          <a:p>
            <a:r>
              <a:rPr lang="fr-FR" sz="2400" dirty="0"/>
              <a:t>g</a:t>
            </a:r>
            <a:r>
              <a:rPr lang="fr-FR" sz="2400" dirty="0" smtClean="0"/>
              <a:t>  </a:t>
            </a:r>
            <a:r>
              <a:rPr lang="fr-FR" sz="2400" dirty="0"/>
              <a:t>h</a:t>
            </a:r>
            <a:r>
              <a:rPr lang="fr-FR" sz="2400" dirty="0" smtClean="0"/>
              <a:t>  </a:t>
            </a:r>
            <a:r>
              <a:rPr lang="fr-FR" sz="2400" dirty="0"/>
              <a:t>i</a:t>
            </a:r>
            <a:endParaRPr lang="fr-FR" sz="2400" dirty="0" smtClean="0"/>
          </a:p>
        </p:txBody>
      </p:sp>
      <p:sp>
        <p:nvSpPr>
          <p:cNvPr id="10" name="Parenthèses 9"/>
          <p:cNvSpPr/>
          <p:nvPr/>
        </p:nvSpPr>
        <p:spPr>
          <a:xfrm>
            <a:off x="607335" y="3931235"/>
            <a:ext cx="1224136" cy="52107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15347" y="394724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  1  </a:t>
            </a:r>
            <a:r>
              <a:rPr lang="fr-FR" sz="2400" dirty="0" smtClean="0"/>
              <a:t>0</a:t>
            </a:r>
          </a:p>
        </p:txBody>
      </p:sp>
      <p:sp>
        <p:nvSpPr>
          <p:cNvPr id="12" name="Parenthèses 11"/>
          <p:cNvSpPr/>
          <p:nvPr/>
        </p:nvSpPr>
        <p:spPr>
          <a:xfrm>
            <a:off x="7429974" y="1810782"/>
            <a:ext cx="360040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429974" y="181078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1</a:t>
            </a:r>
          </a:p>
          <a:p>
            <a:r>
              <a:rPr lang="fr-FR" sz="2400" dirty="0" smtClean="0"/>
              <a:t>1</a:t>
            </a:r>
          </a:p>
          <a:p>
            <a:r>
              <a:rPr lang="fr-FR" sz="2400" dirty="0" smtClean="0"/>
              <a:t>1</a:t>
            </a:r>
          </a:p>
        </p:txBody>
      </p:sp>
      <p:sp>
        <p:nvSpPr>
          <p:cNvPr id="3" name="Multiplier 2"/>
          <p:cNvSpPr/>
          <p:nvPr/>
        </p:nvSpPr>
        <p:spPr>
          <a:xfrm>
            <a:off x="1601789" y="2453899"/>
            <a:ext cx="675388" cy="86409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Multiplier 13"/>
          <p:cNvSpPr/>
          <p:nvPr/>
        </p:nvSpPr>
        <p:spPr>
          <a:xfrm>
            <a:off x="6106514" y="2415111"/>
            <a:ext cx="675388" cy="86409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Parenthèses 15"/>
          <p:cNvSpPr/>
          <p:nvPr/>
        </p:nvSpPr>
        <p:spPr>
          <a:xfrm>
            <a:off x="2627784" y="3953213"/>
            <a:ext cx="1224136" cy="52107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735796" y="396921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/>
              <a:t>e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/>
              <a:t>f</a:t>
            </a:r>
            <a:endParaRPr lang="fr-FR" sz="2400" dirty="0" smtClean="0"/>
          </a:p>
        </p:txBody>
      </p:sp>
      <p:sp>
        <p:nvSpPr>
          <p:cNvPr id="18" name="Parenthèses 17"/>
          <p:cNvSpPr/>
          <p:nvPr/>
        </p:nvSpPr>
        <p:spPr>
          <a:xfrm>
            <a:off x="5161722" y="3849494"/>
            <a:ext cx="1224136" cy="52107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269734" y="386550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/>
              <a:t>e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/>
              <a:t>f</a:t>
            </a:r>
            <a:endParaRPr lang="fr-FR" sz="2400" dirty="0" smtClean="0"/>
          </a:p>
        </p:txBody>
      </p:sp>
      <p:sp>
        <p:nvSpPr>
          <p:cNvPr id="20" name="Parenthèses 19"/>
          <p:cNvSpPr/>
          <p:nvPr/>
        </p:nvSpPr>
        <p:spPr>
          <a:xfrm>
            <a:off x="6817906" y="3870687"/>
            <a:ext cx="1224136" cy="52107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925918" y="388669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rgbClr val="FF0000"/>
                </a:solidFill>
              </a:rPr>
              <a:t>d+e</a:t>
            </a:r>
            <a:r>
              <a:rPr lang="fr-FR" sz="2400" dirty="0" err="1">
                <a:solidFill>
                  <a:srgbClr val="FF0000"/>
                </a:solidFill>
              </a:rPr>
              <a:t>+</a:t>
            </a:r>
            <a:r>
              <a:rPr lang="fr-FR" sz="2400" dirty="0" err="1" smtClean="0">
                <a:solidFill>
                  <a:srgbClr val="FF0000"/>
                </a:solidFill>
              </a:rPr>
              <a:t>f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67544" y="976563"/>
            <a:ext cx="180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Etape 1 :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868973" y="1043444"/>
            <a:ext cx="180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Etape 2 :</a:t>
            </a:r>
            <a:endParaRPr lang="fr-FR" dirty="0"/>
          </a:p>
        </p:txBody>
      </p:sp>
      <p:cxnSp>
        <p:nvCxnSpPr>
          <p:cNvPr id="25" name="Connecteur droit 24"/>
          <p:cNvCxnSpPr/>
          <p:nvPr/>
        </p:nvCxnSpPr>
        <p:spPr>
          <a:xfrm>
            <a:off x="4335895" y="836712"/>
            <a:ext cx="0" cy="5904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80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8" grpId="0" animBg="1"/>
      <p:bldP spid="19" grpId="0"/>
      <p:bldP spid="20" grpId="0" animBg="1"/>
      <p:bldP spid="21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v</a:t>
            </a:r>
            <a:r>
              <a:rPr lang="fr-FR" sz="4000" b="1" dirty="0" smtClean="0">
                <a:solidFill>
                  <a:schemeClr val="tx2"/>
                </a:solidFill>
              </a:rPr>
              <a:t>é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f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c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190631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vérifier les colonnes 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2458279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</a:t>
            </a:r>
            <a:r>
              <a:rPr lang="fr-FR" dirty="0" smtClean="0"/>
              <a:t>ous multiplions par une matrice colonne remplie de « 0 », sauf au numéro de la colonne que nous voulons extraire où nous mettons un « 1 ». Puis nous multiplions notre matrice par une matrice ligne remplie de « 1 ».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40934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</a:t>
            </a:r>
            <a:endParaRPr lang="fr-FR" dirty="0"/>
          </a:p>
        </p:txBody>
      </p:sp>
      <p:sp>
        <p:nvSpPr>
          <p:cNvPr id="8" name="Parenthèses 7"/>
          <p:cNvSpPr/>
          <p:nvPr/>
        </p:nvSpPr>
        <p:spPr>
          <a:xfrm>
            <a:off x="5364088" y="4282677"/>
            <a:ext cx="1224136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08104" y="4282677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  </a:t>
            </a:r>
            <a:r>
              <a:rPr lang="fr-FR" sz="2400" dirty="0">
                <a:solidFill>
                  <a:srgbClr val="FF0000"/>
                </a:solidFill>
              </a:rPr>
              <a:t>b</a:t>
            </a:r>
            <a:r>
              <a:rPr lang="fr-FR" sz="2400" dirty="0" smtClean="0"/>
              <a:t>  </a:t>
            </a:r>
            <a:r>
              <a:rPr lang="fr-FR" sz="2400" dirty="0"/>
              <a:t>c</a:t>
            </a:r>
            <a:r>
              <a:rPr lang="fr-FR" sz="2400" dirty="0" smtClean="0"/>
              <a:t>  </a:t>
            </a:r>
          </a:p>
          <a:p>
            <a:r>
              <a:rPr lang="fr-FR" sz="2400" dirty="0"/>
              <a:t>d</a:t>
            </a:r>
            <a:r>
              <a:rPr lang="fr-FR" sz="2400" dirty="0" smtClean="0"/>
              <a:t> 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  <a:r>
              <a:rPr lang="fr-FR" sz="2400" dirty="0" smtClean="0"/>
              <a:t>  f</a:t>
            </a:r>
          </a:p>
          <a:p>
            <a:r>
              <a:rPr lang="fr-FR" sz="2400" dirty="0"/>
              <a:t>g</a:t>
            </a:r>
            <a:r>
              <a:rPr lang="fr-FR" sz="2400" dirty="0" smtClean="0"/>
              <a:t>  </a:t>
            </a:r>
            <a:r>
              <a:rPr lang="fr-FR" sz="2400" dirty="0">
                <a:solidFill>
                  <a:srgbClr val="FF0000"/>
                </a:solidFill>
              </a:rPr>
              <a:t>h</a:t>
            </a:r>
            <a:r>
              <a:rPr lang="fr-FR" sz="2400" dirty="0" smtClean="0"/>
              <a:t>  </a:t>
            </a:r>
            <a:r>
              <a:rPr lang="fr-FR" sz="2400" dirty="0"/>
              <a:t>i</a:t>
            </a:r>
            <a:endParaRPr lang="fr-FR" sz="24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683568" y="4532927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vérifier la deuxième colonne de cette matrice.</a:t>
            </a:r>
          </a:p>
          <a:p>
            <a:endParaRPr lang="fr-FR" dirty="0"/>
          </a:p>
          <a:p>
            <a:r>
              <a:rPr lang="fr-FR" dirty="0" smtClean="0"/>
              <a:t>Donc obtenir b + e + 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172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enthèses 3"/>
          <p:cNvSpPr/>
          <p:nvPr/>
        </p:nvSpPr>
        <p:spPr>
          <a:xfrm>
            <a:off x="214619" y="3573016"/>
            <a:ext cx="1224136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8635" y="3573016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  </a:t>
            </a:r>
            <a:r>
              <a:rPr lang="fr-FR" sz="2400" dirty="0">
                <a:solidFill>
                  <a:srgbClr val="FF0000"/>
                </a:solidFill>
              </a:rPr>
              <a:t>b</a:t>
            </a:r>
            <a:r>
              <a:rPr lang="fr-FR" sz="2400" dirty="0" smtClean="0"/>
              <a:t>  </a:t>
            </a:r>
            <a:r>
              <a:rPr lang="fr-FR" sz="2400" dirty="0"/>
              <a:t>c</a:t>
            </a:r>
            <a:r>
              <a:rPr lang="fr-FR" sz="2400" dirty="0" smtClean="0"/>
              <a:t>  </a:t>
            </a:r>
          </a:p>
          <a:p>
            <a:r>
              <a:rPr lang="fr-FR" sz="2400" dirty="0"/>
              <a:t>d</a:t>
            </a:r>
            <a:r>
              <a:rPr lang="fr-FR" sz="2400" dirty="0" smtClean="0"/>
              <a:t> 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  <a:r>
              <a:rPr lang="fr-FR" sz="2400" dirty="0" smtClean="0"/>
              <a:t>  f</a:t>
            </a:r>
          </a:p>
          <a:p>
            <a:r>
              <a:rPr lang="fr-FR" sz="2400" dirty="0"/>
              <a:t>g</a:t>
            </a:r>
            <a:r>
              <a:rPr lang="fr-FR" sz="2400" dirty="0" smtClean="0"/>
              <a:t>  </a:t>
            </a:r>
            <a:r>
              <a:rPr lang="fr-FR" sz="2400" dirty="0">
                <a:solidFill>
                  <a:srgbClr val="FF0000"/>
                </a:solidFill>
              </a:rPr>
              <a:t>h</a:t>
            </a:r>
            <a:r>
              <a:rPr lang="fr-FR" sz="2400" dirty="0" smtClean="0"/>
              <a:t>  </a:t>
            </a:r>
            <a:r>
              <a:rPr lang="fr-FR" sz="2400" dirty="0"/>
              <a:t>i</a:t>
            </a:r>
            <a:endParaRPr lang="fr-FR" sz="2400" dirty="0" smtClean="0"/>
          </a:p>
        </p:txBody>
      </p:sp>
      <p:sp>
        <p:nvSpPr>
          <p:cNvPr id="6" name="Parenthèses 5"/>
          <p:cNvSpPr/>
          <p:nvPr/>
        </p:nvSpPr>
        <p:spPr>
          <a:xfrm>
            <a:off x="4716016" y="3886693"/>
            <a:ext cx="1224136" cy="52107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24028" y="39026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1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/>
              <a:t>1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/>
              <a:t>1</a:t>
            </a:r>
            <a:endParaRPr lang="fr-FR" sz="2400" dirty="0" smtClean="0"/>
          </a:p>
        </p:txBody>
      </p:sp>
      <p:sp>
        <p:nvSpPr>
          <p:cNvPr id="8" name="Parenthèses 7"/>
          <p:cNvSpPr/>
          <p:nvPr/>
        </p:nvSpPr>
        <p:spPr>
          <a:xfrm>
            <a:off x="2735796" y="1803650"/>
            <a:ext cx="360040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35796" y="1803650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0</a:t>
            </a:r>
            <a:endParaRPr lang="fr-FR" sz="2400" dirty="0" smtClean="0"/>
          </a:p>
          <a:p>
            <a:r>
              <a:rPr lang="fr-FR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fr-FR" sz="2400" dirty="0"/>
              <a:t>0</a:t>
            </a:r>
            <a:endParaRPr lang="fr-FR" sz="2400" dirty="0" smtClean="0"/>
          </a:p>
        </p:txBody>
      </p:sp>
      <p:sp>
        <p:nvSpPr>
          <p:cNvPr id="10" name="Multiplier 9"/>
          <p:cNvSpPr/>
          <p:nvPr/>
        </p:nvSpPr>
        <p:spPr>
          <a:xfrm>
            <a:off x="1601789" y="2453899"/>
            <a:ext cx="675388" cy="86409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er 10"/>
          <p:cNvSpPr/>
          <p:nvPr/>
        </p:nvSpPr>
        <p:spPr>
          <a:xfrm>
            <a:off x="6106514" y="2415111"/>
            <a:ext cx="675388" cy="86409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Parenthèses 11"/>
          <p:cNvSpPr/>
          <p:nvPr/>
        </p:nvSpPr>
        <p:spPr>
          <a:xfrm>
            <a:off x="2586033" y="3652825"/>
            <a:ext cx="504056" cy="121633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694045" y="3668832"/>
            <a:ext cx="32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b</a:t>
            </a:r>
            <a:endParaRPr lang="fr-FR" sz="2400" dirty="0">
              <a:solidFill>
                <a:srgbClr val="FF0000"/>
              </a:solidFill>
            </a:endParaRPr>
          </a:p>
          <a:p>
            <a:r>
              <a:rPr lang="fr-FR" sz="2400" dirty="0"/>
              <a:t>e</a:t>
            </a:r>
            <a:endParaRPr lang="fr-FR" sz="2400" dirty="0" smtClean="0"/>
          </a:p>
          <a:p>
            <a:r>
              <a:rPr lang="fr-FR" sz="2400" dirty="0" smtClean="0"/>
              <a:t>h</a:t>
            </a:r>
          </a:p>
        </p:txBody>
      </p:sp>
      <p:sp>
        <p:nvSpPr>
          <p:cNvPr id="16" name="Parenthèses 15"/>
          <p:cNvSpPr/>
          <p:nvPr/>
        </p:nvSpPr>
        <p:spPr>
          <a:xfrm>
            <a:off x="6817906" y="3870687"/>
            <a:ext cx="1224136" cy="52107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925918" y="388669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rgbClr val="FF0000"/>
                </a:solidFill>
              </a:rPr>
              <a:t>b+e+h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67544" y="976563"/>
            <a:ext cx="180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Etape 1 :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868973" y="1043444"/>
            <a:ext cx="180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Etape 2 :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335895" y="836712"/>
            <a:ext cx="0" cy="5904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arenthèses 20"/>
          <p:cNvSpPr/>
          <p:nvPr/>
        </p:nvSpPr>
        <p:spPr>
          <a:xfrm>
            <a:off x="7378082" y="1803650"/>
            <a:ext cx="504056" cy="121633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486094" y="1819657"/>
            <a:ext cx="32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b</a:t>
            </a:r>
            <a:endParaRPr lang="fr-FR" sz="2400" dirty="0">
              <a:solidFill>
                <a:srgbClr val="FF0000"/>
              </a:solidFill>
            </a:endParaRPr>
          </a:p>
          <a:p>
            <a:r>
              <a:rPr lang="fr-FR" sz="2400" dirty="0"/>
              <a:t>e</a:t>
            </a:r>
            <a:endParaRPr lang="fr-FR" sz="2400" dirty="0" smtClean="0"/>
          </a:p>
          <a:p>
            <a:r>
              <a:rPr lang="fr-FR" sz="2400" dirty="0" smtClean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0537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 animBg="1"/>
      <p:bldP spid="16" grpId="0" animBg="1"/>
      <p:bldP spid="17" grpId="0"/>
      <p:bldP spid="19" grpId="0"/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v</a:t>
            </a:r>
            <a:r>
              <a:rPr lang="fr-FR" sz="4000" b="1" dirty="0" smtClean="0">
                <a:solidFill>
                  <a:schemeClr val="tx2"/>
                </a:solidFill>
              </a:rPr>
              <a:t>é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f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c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19063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vérifier la diagonale principale 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2458279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</a:t>
            </a:r>
            <a:r>
              <a:rPr lang="fr-FR" dirty="0" smtClean="0"/>
              <a:t>ous utilisons un outil mathématique existant : La trace.</a:t>
            </a:r>
            <a:endParaRPr lang="fr-FR" dirty="0"/>
          </a:p>
        </p:txBody>
      </p:sp>
      <p:pic>
        <p:nvPicPr>
          <p:cNvPr id="1027" name="Picture 3" descr="A = (a_{i \, j})_{1 \leq i,j \leq n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81" y="3795484"/>
            <a:ext cx="1929813" cy="31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mathrm{Tr}(A) = \sum_{i=1}^{n} a_{i \, i}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877" y="5276632"/>
            <a:ext cx="188661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043608" y="328498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Soit A notre matrice et a</a:t>
            </a:r>
            <a:r>
              <a:rPr lang="fr-FR" baseline="-25000" dirty="0" smtClean="0"/>
              <a:t>i j </a:t>
            </a:r>
            <a:r>
              <a:rPr lang="fr-FR" dirty="0" smtClean="0"/>
              <a:t>ses coefficients tels que :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151181" y="436510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trace est la somme des coefficients de la diagonale principale, noté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189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enthèses 3"/>
          <p:cNvSpPr/>
          <p:nvPr/>
        </p:nvSpPr>
        <p:spPr>
          <a:xfrm>
            <a:off x="2555776" y="1914863"/>
            <a:ext cx="1224136" cy="129614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99792" y="1914863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a</a:t>
            </a:r>
            <a:r>
              <a:rPr lang="fr-FR" sz="2400" dirty="0" smtClean="0"/>
              <a:t>  </a:t>
            </a:r>
            <a:r>
              <a:rPr lang="fr-FR" sz="2400" dirty="0"/>
              <a:t>b</a:t>
            </a:r>
            <a:r>
              <a:rPr lang="fr-FR" sz="2400" dirty="0" smtClean="0"/>
              <a:t>  </a:t>
            </a:r>
            <a:r>
              <a:rPr lang="fr-FR" sz="2400" dirty="0"/>
              <a:t>c</a:t>
            </a:r>
            <a:r>
              <a:rPr lang="fr-FR" sz="2400" dirty="0" smtClean="0"/>
              <a:t>  </a:t>
            </a:r>
          </a:p>
          <a:p>
            <a:r>
              <a:rPr lang="fr-FR" sz="2400" dirty="0"/>
              <a:t>d</a:t>
            </a:r>
            <a:r>
              <a:rPr lang="fr-FR" sz="2400" dirty="0" smtClean="0"/>
              <a:t>  </a:t>
            </a:r>
            <a:r>
              <a:rPr lang="fr-FR" sz="2400" dirty="0">
                <a:solidFill>
                  <a:srgbClr val="FF0000"/>
                </a:solidFill>
              </a:rPr>
              <a:t>e</a:t>
            </a:r>
            <a:r>
              <a:rPr lang="fr-FR" sz="2400" dirty="0" smtClean="0"/>
              <a:t>  f</a:t>
            </a:r>
          </a:p>
          <a:p>
            <a:r>
              <a:rPr lang="fr-FR" sz="2400" dirty="0"/>
              <a:t>g</a:t>
            </a:r>
            <a:r>
              <a:rPr lang="fr-FR" sz="2400" dirty="0" smtClean="0"/>
              <a:t>  </a:t>
            </a:r>
            <a:r>
              <a:rPr lang="fr-FR" sz="2400" dirty="0"/>
              <a:t>h</a:t>
            </a:r>
            <a:r>
              <a:rPr lang="fr-FR" sz="2400" dirty="0" smtClean="0"/>
              <a:t>  </a:t>
            </a:r>
            <a:r>
              <a:rPr lang="fr-FR" sz="2400" dirty="0">
                <a:solidFill>
                  <a:srgbClr val="FF0000"/>
                </a:solidFill>
              </a:rPr>
              <a:t>i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763688" y="2161084"/>
            <a:ext cx="1097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Tr(</a:t>
            </a:r>
            <a:endParaRPr lang="fr-FR" sz="4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798302" y="2159503"/>
            <a:ext cx="206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) =  </a:t>
            </a:r>
            <a:r>
              <a:rPr lang="fr-FR" sz="2800" dirty="0" err="1" smtClean="0">
                <a:solidFill>
                  <a:srgbClr val="FF0000"/>
                </a:solidFill>
              </a:rPr>
              <a:t>a+e+i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55576" y="14220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</a:t>
            </a:r>
            <a:endParaRPr lang="fr-FR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573016"/>
            <a:ext cx="2276475" cy="3095625"/>
          </a:xfrm>
          <a:prstGeom prst="rect">
            <a:avLst/>
          </a:prstGeom>
        </p:spPr>
      </p:pic>
      <p:sp>
        <p:nvSpPr>
          <p:cNvPr id="24" name="Rectangle à coins arrondis 23"/>
          <p:cNvSpPr/>
          <p:nvPr/>
        </p:nvSpPr>
        <p:spPr>
          <a:xfrm>
            <a:off x="3995936" y="2996952"/>
            <a:ext cx="3168352" cy="864096"/>
          </a:xfrm>
          <a:prstGeom prst="wedgeRoundRectCallout">
            <a:avLst>
              <a:gd name="adj1" fmla="val 39599"/>
              <a:gd name="adj2" fmla="val 112601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Et pour l’autre diagonale ?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5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1" grpId="0"/>
      <p:bldP spid="22" grpId="0"/>
      <p:bldP spid="23" grpId="0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v</a:t>
            </a:r>
            <a:r>
              <a:rPr lang="fr-FR" sz="4000" b="1" dirty="0" smtClean="0">
                <a:solidFill>
                  <a:schemeClr val="tx2"/>
                </a:solidFill>
              </a:rPr>
              <a:t>é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f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c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19063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vérifier la diagonale secondaire :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331640" y="2708919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Nous faisons la « symétrie » de la matrice par rapport à une droite placée verticalement au milieu de la matrice.</a:t>
            </a:r>
            <a:endParaRPr lang="fr-FR" dirty="0"/>
          </a:p>
        </p:txBody>
      </p:sp>
      <p:sp>
        <p:nvSpPr>
          <p:cNvPr id="12" name="Parenthèses 11"/>
          <p:cNvSpPr/>
          <p:nvPr/>
        </p:nvSpPr>
        <p:spPr>
          <a:xfrm>
            <a:off x="1504020" y="3772522"/>
            <a:ext cx="1555812" cy="162778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612032" y="3744124"/>
            <a:ext cx="1303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 a  </a:t>
            </a:r>
            <a:r>
              <a:rPr lang="fr-FR" sz="2400" dirty="0"/>
              <a:t>b</a:t>
            </a:r>
            <a:r>
              <a:rPr lang="fr-FR" sz="2400" dirty="0" smtClean="0"/>
              <a:t>  c  d</a:t>
            </a:r>
          </a:p>
          <a:p>
            <a:r>
              <a:rPr lang="fr-FR" sz="2400" dirty="0" smtClean="0"/>
              <a:t> e  f   g  h</a:t>
            </a:r>
          </a:p>
          <a:p>
            <a:r>
              <a:rPr lang="fr-FR" sz="2400" dirty="0" smtClean="0"/>
              <a:t> i   j   k   l  </a:t>
            </a:r>
          </a:p>
          <a:p>
            <a:r>
              <a:rPr lang="fr-FR" sz="2400" dirty="0" smtClean="0"/>
              <a:t>m n  p  q</a:t>
            </a:r>
          </a:p>
        </p:txBody>
      </p:sp>
      <p:sp>
        <p:nvSpPr>
          <p:cNvPr id="16" name="Parenthèses 15"/>
          <p:cNvSpPr/>
          <p:nvPr/>
        </p:nvSpPr>
        <p:spPr>
          <a:xfrm>
            <a:off x="4998098" y="3800358"/>
            <a:ext cx="1533094" cy="162778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106110" y="3771960"/>
            <a:ext cx="1281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  c  b  a</a:t>
            </a:r>
          </a:p>
          <a:p>
            <a:r>
              <a:rPr lang="fr-FR" sz="2400" dirty="0" smtClean="0"/>
              <a:t>h  g  f   e</a:t>
            </a:r>
          </a:p>
          <a:p>
            <a:r>
              <a:rPr lang="fr-FR" sz="2400" dirty="0" smtClean="0"/>
              <a:t> l  k   j   i</a:t>
            </a:r>
          </a:p>
          <a:p>
            <a:r>
              <a:rPr lang="fr-FR" sz="2400" dirty="0" smtClean="0"/>
              <a:t>q  p  n m  </a:t>
            </a:r>
          </a:p>
        </p:txBody>
      </p:sp>
      <p:cxnSp>
        <p:nvCxnSpPr>
          <p:cNvPr id="19" name="Connecteur droit 18"/>
          <p:cNvCxnSpPr/>
          <p:nvPr/>
        </p:nvCxnSpPr>
        <p:spPr>
          <a:xfrm flipH="1">
            <a:off x="2263924" y="3888140"/>
            <a:ext cx="18002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5724567" y="3999682"/>
            <a:ext cx="0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droite 23"/>
          <p:cNvSpPr/>
          <p:nvPr/>
        </p:nvSpPr>
        <p:spPr>
          <a:xfrm>
            <a:off x="3563888" y="4320188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1504020" y="5733256"/>
            <a:ext cx="587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Puis nous refaisons la trace avec cette nouvelle matrice.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43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 animBg="1"/>
      <p:bldP spid="13" grpId="0"/>
      <p:bldP spid="16" grpId="0" animBg="1"/>
      <p:bldP spid="17" grpId="0"/>
      <p:bldP spid="24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2372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D</a:t>
            </a:r>
            <a:r>
              <a:rPr lang="fr-FR" sz="4000" b="1" dirty="0" smtClean="0">
                <a:solidFill>
                  <a:schemeClr val="tx2"/>
                </a:solidFill>
              </a:rPr>
              <a:t>é</a:t>
            </a:r>
            <a:r>
              <a:rPr lang="fr-FR" sz="4000" b="1" dirty="0" smtClean="0">
                <a:solidFill>
                  <a:srgbClr val="FF0000"/>
                </a:solidFill>
              </a:rPr>
              <a:t>b</a:t>
            </a:r>
            <a:r>
              <a:rPr lang="fr-FR" sz="4000" b="1" dirty="0" smtClean="0">
                <a:solidFill>
                  <a:schemeClr val="tx2"/>
                </a:solidFill>
              </a:rPr>
              <a:t>u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/>
              <a:t> </a:t>
            </a:r>
            <a:r>
              <a:rPr lang="fr-FR" sz="4000" b="1" dirty="0" smtClean="0">
                <a:solidFill>
                  <a:schemeClr val="tx2"/>
                </a:solidFill>
              </a:rPr>
              <a:t>d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/>
              <a:t> 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/>
              <a:t> 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é</a:t>
            </a:r>
            <a:r>
              <a:rPr lang="fr-FR" sz="4000" b="1" dirty="0" smtClean="0">
                <a:solidFill>
                  <a:srgbClr val="FF0000"/>
                </a:solidFill>
              </a:rPr>
              <a:t>f</a:t>
            </a:r>
            <a:r>
              <a:rPr lang="fr-FR" sz="4000" b="1" dirty="0" smtClean="0">
                <a:solidFill>
                  <a:schemeClr val="tx2"/>
                </a:solidFill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x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n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987824" y="1412776"/>
            <a:ext cx="3168352" cy="1656184"/>
          </a:xfrm>
          <a:prstGeom prst="wedgeRoundRectCallout">
            <a:avLst>
              <a:gd name="adj1" fmla="val -40169"/>
              <a:gd name="adj2" fmla="val 96021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Comment transformer les règles du </a:t>
            </a:r>
            <a:r>
              <a:rPr lang="fr-FR" i="1" dirty="0" smtClean="0"/>
              <a:t>puissance 4</a:t>
            </a:r>
            <a:r>
              <a:rPr lang="fr-FR" dirty="0" smtClean="0"/>
              <a:t> sous forme mathématiques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535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844754" y="488571"/>
            <a:ext cx="2807366" cy="1224136"/>
          </a:xfrm>
          <a:prstGeom prst="wedgeRoundRectCallout">
            <a:avLst>
              <a:gd name="adj1" fmla="val -45470"/>
              <a:gd name="adj2" fmla="val 105339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D’accord. Mais la matrice d’un </a:t>
            </a:r>
            <a:r>
              <a:rPr lang="fr-FR" i="1" dirty="0" smtClean="0">
                <a:solidFill>
                  <a:prstClr val="black"/>
                </a:solidFill>
              </a:rPr>
              <a:t>puissance 4</a:t>
            </a:r>
            <a:r>
              <a:rPr lang="fr-FR" dirty="0" smtClean="0">
                <a:solidFill>
                  <a:prstClr val="black"/>
                </a:solidFill>
              </a:rPr>
              <a:t> n’est pas carré !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25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enthèses 3"/>
          <p:cNvSpPr/>
          <p:nvPr/>
        </p:nvSpPr>
        <p:spPr>
          <a:xfrm>
            <a:off x="2411760" y="1323256"/>
            <a:ext cx="1584176" cy="1267210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Parenthèses 5"/>
          <p:cNvSpPr/>
          <p:nvPr/>
        </p:nvSpPr>
        <p:spPr>
          <a:xfrm>
            <a:off x="258334" y="3435110"/>
            <a:ext cx="1246878" cy="1560429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1186" y="3476660"/>
            <a:ext cx="9811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 0  0  0</a:t>
            </a:r>
          </a:p>
          <a:p>
            <a:r>
              <a:rPr lang="fr-FR" dirty="0" smtClean="0"/>
              <a:t>0 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 0  0</a:t>
            </a:r>
          </a:p>
          <a:p>
            <a:r>
              <a:rPr lang="fr-FR" dirty="0" smtClean="0"/>
              <a:t>0  0 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 0</a:t>
            </a:r>
          </a:p>
          <a:p>
            <a:r>
              <a:rPr lang="fr-FR" dirty="0" smtClean="0"/>
              <a:t>0  0  0  0</a:t>
            </a:r>
          </a:p>
          <a:p>
            <a:r>
              <a:rPr lang="fr-FR" dirty="0" smtClean="0"/>
              <a:t>0  0  0  0</a:t>
            </a:r>
          </a:p>
        </p:txBody>
      </p:sp>
      <p:sp>
        <p:nvSpPr>
          <p:cNvPr id="10" name="Multiplier 9"/>
          <p:cNvSpPr/>
          <p:nvPr/>
        </p:nvSpPr>
        <p:spPr>
          <a:xfrm>
            <a:off x="1505212" y="2571014"/>
            <a:ext cx="675388" cy="86409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er 10"/>
          <p:cNvSpPr/>
          <p:nvPr/>
        </p:nvSpPr>
        <p:spPr>
          <a:xfrm>
            <a:off x="6289769" y="2348880"/>
            <a:ext cx="675388" cy="86409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67544" y="976563"/>
            <a:ext cx="180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Etape 1 :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868973" y="1043444"/>
            <a:ext cx="180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Etape 2 :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572000" y="706258"/>
            <a:ext cx="0" cy="5904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2627784" y="1390137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 b  c  </a:t>
            </a:r>
            <a:r>
              <a:rPr lang="fr-FR" dirty="0" smtClean="0"/>
              <a:t>d  e </a:t>
            </a:r>
          </a:p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f  g  h  </a:t>
            </a:r>
            <a:r>
              <a:rPr lang="fr-FR" dirty="0" smtClean="0"/>
              <a:t>i   j</a:t>
            </a:r>
          </a:p>
          <a:p>
            <a:r>
              <a:rPr lang="fr-FR" dirty="0">
                <a:solidFill>
                  <a:srgbClr val="FF0000"/>
                </a:solidFill>
              </a:rPr>
              <a:t>k</a:t>
            </a:r>
            <a:r>
              <a:rPr lang="fr-FR" dirty="0" smtClean="0">
                <a:solidFill>
                  <a:srgbClr val="FF0000"/>
                </a:solidFill>
              </a:rPr>
              <a:t>  l  m </a:t>
            </a:r>
            <a:r>
              <a:rPr lang="fr-FR" dirty="0" smtClean="0"/>
              <a:t>n  p</a:t>
            </a:r>
          </a:p>
          <a:p>
            <a:r>
              <a:rPr lang="fr-FR" dirty="0" smtClean="0"/>
              <a:t>q  r  s  t   u</a:t>
            </a:r>
            <a:endParaRPr lang="fr-FR" dirty="0"/>
          </a:p>
        </p:txBody>
      </p:sp>
      <p:sp>
        <p:nvSpPr>
          <p:cNvPr id="22" name="Parenthèses 21"/>
          <p:cNvSpPr/>
          <p:nvPr/>
        </p:nvSpPr>
        <p:spPr>
          <a:xfrm>
            <a:off x="2400340" y="3401313"/>
            <a:ext cx="1595596" cy="1477327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616364" y="3401313"/>
            <a:ext cx="1224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 b  c   </a:t>
            </a:r>
            <a:r>
              <a:rPr lang="fr-FR" dirty="0" smtClean="0"/>
              <a:t>d  e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f   g  h   </a:t>
            </a:r>
            <a:r>
              <a:rPr lang="fr-FR" dirty="0" smtClean="0"/>
              <a:t>i   j</a:t>
            </a:r>
          </a:p>
          <a:p>
            <a:r>
              <a:rPr lang="fr-FR" dirty="0">
                <a:solidFill>
                  <a:srgbClr val="FF0000"/>
                </a:solidFill>
              </a:rPr>
              <a:t>k</a:t>
            </a:r>
            <a:r>
              <a:rPr lang="fr-FR" dirty="0" smtClean="0">
                <a:solidFill>
                  <a:srgbClr val="FF0000"/>
                </a:solidFill>
              </a:rPr>
              <a:t>  l  m</a:t>
            </a:r>
            <a:r>
              <a:rPr lang="fr-FR" dirty="0" smtClean="0"/>
              <a:t>  n  p</a:t>
            </a:r>
          </a:p>
          <a:p>
            <a:r>
              <a:rPr lang="fr-FR" dirty="0" smtClean="0"/>
              <a:t>0  0  0  0  0</a:t>
            </a:r>
          </a:p>
          <a:p>
            <a:r>
              <a:rPr lang="fr-FR" dirty="0" smtClean="0"/>
              <a:t>0  0  0  0  0</a:t>
            </a:r>
            <a:endParaRPr lang="fr-FR" dirty="0"/>
          </a:p>
        </p:txBody>
      </p:sp>
      <p:sp>
        <p:nvSpPr>
          <p:cNvPr id="24" name="Parenthèses 23"/>
          <p:cNvSpPr/>
          <p:nvPr/>
        </p:nvSpPr>
        <p:spPr>
          <a:xfrm>
            <a:off x="4868983" y="3401312"/>
            <a:ext cx="1595596" cy="1477327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085007" y="3401312"/>
            <a:ext cx="1224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 b  c</a:t>
            </a:r>
            <a:r>
              <a:rPr lang="fr-FR" dirty="0" smtClean="0"/>
              <a:t>   d  e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f   g  h   </a:t>
            </a:r>
            <a:r>
              <a:rPr lang="fr-FR" dirty="0" smtClean="0"/>
              <a:t>i   j</a:t>
            </a:r>
          </a:p>
          <a:p>
            <a:r>
              <a:rPr lang="fr-FR" dirty="0">
                <a:solidFill>
                  <a:srgbClr val="FF0000"/>
                </a:solidFill>
              </a:rPr>
              <a:t>k</a:t>
            </a:r>
            <a:r>
              <a:rPr lang="fr-FR" dirty="0" smtClean="0">
                <a:solidFill>
                  <a:srgbClr val="FF0000"/>
                </a:solidFill>
              </a:rPr>
              <a:t>  l  m  </a:t>
            </a:r>
            <a:r>
              <a:rPr lang="fr-FR" dirty="0" smtClean="0"/>
              <a:t>n  p</a:t>
            </a:r>
          </a:p>
          <a:p>
            <a:r>
              <a:rPr lang="fr-FR" dirty="0" smtClean="0"/>
              <a:t>0  0  0  0  0</a:t>
            </a:r>
          </a:p>
          <a:p>
            <a:r>
              <a:rPr lang="fr-FR" dirty="0" smtClean="0"/>
              <a:t>0  0  0  0  0</a:t>
            </a:r>
            <a:endParaRPr lang="fr-FR" dirty="0"/>
          </a:p>
        </p:txBody>
      </p:sp>
      <p:sp>
        <p:nvSpPr>
          <p:cNvPr id="26" name="Parenthèses 25"/>
          <p:cNvSpPr/>
          <p:nvPr/>
        </p:nvSpPr>
        <p:spPr>
          <a:xfrm>
            <a:off x="7175452" y="664708"/>
            <a:ext cx="1428996" cy="1560429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308304" y="706258"/>
            <a:ext cx="1368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 0  0  0  0</a:t>
            </a:r>
          </a:p>
          <a:p>
            <a:r>
              <a:rPr lang="fr-FR" dirty="0" smtClean="0"/>
              <a:t>0 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 0  0  0</a:t>
            </a:r>
          </a:p>
          <a:p>
            <a:r>
              <a:rPr lang="fr-FR" dirty="0" smtClean="0"/>
              <a:t>0  0 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 0  0</a:t>
            </a:r>
          </a:p>
          <a:p>
            <a:r>
              <a:rPr lang="fr-FR" dirty="0" smtClean="0"/>
              <a:t>0  0  0  0  0</a:t>
            </a:r>
          </a:p>
          <a:p>
            <a:r>
              <a:rPr lang="fr-FR" dirty="0" smtClean="0"/>
              <a:t>0  0  0  0  0</a:t>
            </a:r>
          </a:p>
        </p:txBody>
      </p:sp>
      <p:sp>
        <p:nvSpPr>
          <p:cNvPr id="28" name="Parenthèses 27"/>
          <p:cNvSpPr/>
          <p:nvPr/>
        </p:nvSpPr>
        <p:spPr>
          <a:xfrm>
            <a:off x="7175452" y="3401311"/>
            <a:ext cx="1595596" cy="1477327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391476" y="3401311"/>
            <a:ext cx="1224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 b  c   </a:t>
            </a:r>
            <a:r>
              <a:rPr lang="fr-FR" dirty="0" smtClean="0"/>
              <a:t>0  0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f   g  h  </a:t>
            </a:r>
            <a:r>
              <a:rPr lang="fr-FR" dirty="0" smtClean="0"/>
              <a:t>0 0</a:t>
            </a:r>
          </a:p>
          <a:p>
            <a:r>
              <a:rPr lang="fr-FR" dirty="0">
                <a:solidFill>
                  <a:srgbClr val="FF0000"/>
                </a:solidFill>
              </a:rPr>
              <a:t>k</a:t>
            </a:r>
            <a:r>
              <a:rPr lang="fr-FR" dirty="0" smtClean="0">
                <a:solidFill>
                  <a:srgbClr val="FF0000"/>
                </a:solidFill>
              </a:rPr>
              <a:t>  l  m  </a:t>
            </a:r>
            <a:r>
              <a:rPr lang="fr-FR" dirty="0" smtClean="0"/>
              <a:t>0  0</a:t>
            </a:r>
          </a:p>
          <a:p>
            <a:r>
              <a:rPr lang="fr-FR" dirty="0" smtClean="0"/>
              <a:t>0  0  0  0  0</a:t>
            </a:r>
          </a:p>
          <a:p>
            <a:r>
              <a:rPr lang="fr-FR" dirty="0" smtClean="0"/>
              <a:t>0  0  0  0  0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42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0" grpId="0" animBg="1"/>
      <p:bldP spid="11" grpId="0" animBg="1"/>
      <p:bldP spid="18" grpId="0"/>
      <p:bldP spid="19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274098" y="1484784"/>
            <a:ext cx="3168352" cy="1440160"/>
          </a:xfrm>
          <a:prstGeom prst="wedgeRoundRectCallout">
            <a:avLst>
              <a:gd name="adj1" fmla="val 44694"/>
              <a:gd name="adj2" fmla="val 93392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Comment faire pour gagner à chaque partie 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r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é</a:t>
            </a:r>
            <a:r>
              <a:rPr lang="fr-FR" sz="4000" b="1" dirty="0" smtClean="0">
                <a:solidFill>
                  <a:schemeClr val="tx2"/>
                </a:solidFill>
              </a:rPr>
              <a:t>g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9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73154" y="1553425"/>
            <a:ext cx="7439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Le joueur qui commence, s’il joue au centre et ne fait pas d’erreur, est sûr de gagner. 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73155" y="2633990"/>
            <a:ext cx="7066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Il existe des pièges appelés « fourchette » qui oblige un joueur à faire un choix perdant.  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67544" y="3460358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926771" y="3260709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Parenthèses 11"/>
          <p:cNvSpPr/>
          <p:nvPr/>
        </p:nvSpPr>
        <p:spPr>
          <a:xfrm>
            <a:off x="1926771" y="3332716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86811" y="3546706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0  0  0  0  0  0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</a:t>
            </a:r>
            <a:r>
              <a:rPr lang="fr-FR" sz="2400" dirty="0" smtClean="0">
                <a:solidFill>
                  <a:schemeClr val="tx2"/>
                </a:solidFill>
              </a:rPr>
              <a:t>-1 -1 </a:t>
            </a:r>
            <a:r>
              <a:rPr lang="fr-FR" sz="2400" dirty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0  0</a:t>
            </a:r>
            <a:endParaRPr lang="fr-FR" sz="2400" dirty="0">
              <a:solidFill>
                <a:prstClr val="black"/>
              </a:solidFill>
            </a:endParaRPr>
          </a:p>
          <a:p>
            <a:r>
              <a:rPr lang="fr-FR" sz="2400" dirty="0" smtClean="0">
                <a:solidFill>
                  <a:srgbClr val="FFC000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/>
              <a:t>0  0</a:t>
            </a:r>
            <a:r>
              <a:rPr lang="fr-FR" sz="2400" dirty="0" smtClean="0">
                <a:solidFill>
                  <a:srgbClr val="FFC000"/>
                </a:solidFill>
              </a:rPr>
              <a:t>  </a:t>
            </a:r>
            <a:r>
              <a:rPr lang="fr-FR" sz="2400" dirty="0" smtClean="0">
                <a:solidFill>
                  <a:prstClr val="black"/>
                </a:solidFill>
              </a:rPr>
              <a:t>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43736" y="3496034"/>
            <a:ext cx="3028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C’est à Pythagore de jouer.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Mais où qu’il joue il aura perdu. 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r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é</a:t>
            </a:r>
            <a:r>
              <a:rPr lang="fr-FR" sz="4000" b="1" dirty="0" smtClean="0">
                <a:solidFill>
                  <a:schemeClr val="tx2"/>
                </a:solidFill>
              </a:rPr>
              <a:t>g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3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60711" y="980728"/>
            <a:ext cx="3168352" cy="1440160"/>
          </a:xfrm>
          <a:prstGeom prst="wedgeRoundRectCallout">
            <a:avLst>
              <a:gd name="adj1" fmla="val -38795"/>
              <a:gd name="adj2" fmla="val 86589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Mais je ne peux pas  connaitre toutes les fourchettes possibles.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25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P</a:t>
            </a:r>
            <a:r>
              <a:rPr lang="fr-FR" sz="4000" b="1" dirty="0" smtClean="0">
                <a:solidFill>
                  <a:schemeClr val="tx2"/>
                </a:solidFill>
              </a:rPr>
              <a:t>r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g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m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n 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177281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Donc nous partons du principe qu’Einstein ne se fera pas avoir par un alignement simple. Et que notre IA joue en premier.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2780928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Nous avons programmé   notre IA de façon </a:t>
            </a:r>
            <a:r>
              <a:rPr lang="fr-FR" dirty="0"/>
              <a:t>à</a:t>
            </a:r>
            <a:r>
              <a:rPr lang="fr-FR" dirty="0" smtClean="0"/>
              <a:t> ce que celle-ci regarde le jeu, aille chercher dans sa « bibliothèque » la fourchette la plus proche et joue de manière à amener Einstein dans le piège.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82757" y="5301208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* Nous n’avons pas réussi à la programmer car nos connaissances en informatique sont insuffisantes. Il existe des concours d’informatique et mathématique pour la programmation d’une telle IA. </a:t>
            </a:r>
            <a:endParaRPr lang="fr-FR" sz="1600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3262154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52925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P</a:t>
            </a:r>
            <a:r>
              <a:rPr lang="fr-FR" sz="4000" b="1" dirty="0" smtClean="0">
                <a:solidFill>
                  <a:schemeClr val="tx2"/>
                </a:solidFill>
              </a:rPr>
              <a:t>r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g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m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n 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Parenthèses 2"/>
          <p:cNvSpPr/>
          <p:nvPr/>
        </p:nvSpPr>
        <p:spPr>
          <a:xfrm>
            <a:off x="4067944" y="1274567"/>
            <a:ext cx="1584176" cy="94684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139952" y="1336992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 .   .    .    .   .   .   .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 0  0 </a:t>
            </a:r>
            <a:r>
              <a:rPr lang="fr-FR" sz="1600" dirty="0" smtClean="0">
                <a:solidFill>
                  <a:schemeClr val="tx2"/>
                </a:solidFill>
              </a:rPr>
              <a:t>-1 -1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. 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srgbClr val="FFC000"/>
                </a:solidFill>
              </a:rPr>
              <a:t>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0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0  .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28291" y="1274567"/>
            <a:ext cx="2232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Fourchette gagnante</a:t>
            </a:r>
          </a:p>
          <a:p>
            <a:r>
              <a:rPr lang="fr-FR" dirty="0" smtClean="0"/>
              <a:t>                     Etape n :</a:t>
            </a:r>
          </a:p>
        </p:txBody>
      </p:sp>
      <p:cxnSp>
        <p:nvCxnSpPr>
          <p:cNvPr id="7" name="Connecteur droit avec flèche 6"/>
          <p:cNvCxnSpPr>
            <a:stCxn id="4" idx="2"/>
          </p:cNvCxnSpPr>
          <p:nvPr/>
        </p:nvCxnSpPr>
        <p:spPr>
          <a:xfrm>
            <a:off x="4896036" y="2167989"/>
            <a:ext cx="0" cy="468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arenthèses 15"/>
          <p:cNvSpPr/>
          <p:nvPr/>
        </p:nvSpPr>
        <p:spPr>
          <a:xfrm>
            <a:off x="3952528" y="2599119"/>
            <a:ext cx="1584176" cy="94684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3821021" y="3601385"/>
            <a:ext cx="360040" cy="331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enthèses 18"/>
          <p:cNvSpPr/>
          <p:nvPr/>
        </p:nvSpPr>
        <p:spPr>
          <a:xfrm>
            <a:off x="2627623" y="3981060"/>
            <a:ext cx="1584176" cy="94684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H="1">
            <a:off x="2699631" y="4954749"/>
            <a:ext cx="316792" cy="320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enthèses 24"/>
          <p:cNvSpPr/>
          <p:nvPr/>
        </p:nvSpPr>
        <p:spPr>
          <a:xfrm>
            <a:off x="5199238" y="4007903"/>
            <a:ext cx="1584176" cy="94684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27" name="Connecteur droit avec flèche 26"/>
          <p:cNvCxnSpPr/>
          <p:nvPr/>
        </p:nvCxnSpPr>
        <p:spPr>
          <a:xfrm>
            <a:off x="5271246" y="3649951"/>
            <a:ext cx="270030" cy="233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294589" y="2863666"/>
            <a:ext cx="1299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Etape </a:t>
            </a:r>
            <a:r>
              <a:rPr lang="fr-FR" dirty="0" smtClean="0"/>
              <a:t>n -1  </a:t>
            </a:r>
            <a:r>
              <a:rPr lang="fr-FR" dirty="0"/>
              <a:t>: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72617" y="4269817"/>
            <a:ext cx="1621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Etape </a:t>
            </a:r>
            <a:r>
              <a:rPr lang="fr-FR" dirty="0" smtClean="0"/>
              <a:t>n-2  </a:t>
            </a:r>
            <a:r>
              <a:rPr lang="fr-FR" dirty="0"/>
              <a:t>: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67544" y="5421301"/>
            <a:ext cx="3931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Impossible car nous partons du principe que le premier coup de l’ordinateur est au milieu</a:t>
            </a:r>
          </a:p>
          <a:p>
            <a:endParaRPr lang="fr-FR" dirty="0"/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6214280" y="4901325"/>
            <a:ext cx="283840" cy="341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arenthèses 47"/>
          <p:cNvSpPr/>
          <p:nvPr/>
        </p:nvSpPr>
        <p:spPr>
          <a:xfrm>
            <a:off x="5919318" y="5341949"/>
            <a:ext cx="1584176" cy="946846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919318" y="1597732"/>
            <a:ext cx="2181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Einstein (</a:t>
            </a:r>
            <a:r>
              <a:rPr lang="fr-FR" dirty="0" smtClean="0">
                <a:solidFill>
                  <a:schemeClr val="tx2"/>
                </a:solidFill>
              </a:rPr>
              <a:t>joueur2</a:t>
            </a:r>
            <a:r>
              <a:rPr lang="fr-FR" dirty="0" smtClean="0"/>
              <a:t>) de jouer.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5991326" y="2887876"/>
            <a:ext cx="2685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l’ordinateur (</a:t>
            </a:r>
            <a:r>
              <a:rPr lang="fr-FR" dirty="0" smtClean="0">
                <a:solidFill>
                  <a:srgbClr val="FF0000"/>
                </a:solidFill>
              </a:rPr>
              <a:t>joueur1</a:t>
            </a:r>
            <a:r>
              <a:rPr lang="fr-FR" dirty="0" smtClean="0"/>
              <a:t>) </a:t>
            </a:r>
          </a:p>
          <a:p>
            <a:r>
              <a:rPr lang="fr-FR" dirty="0" smtClean="0"/>
              <a:t>de jouer.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947227" y="4007903"/>
            <a:ext cx="2181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Einstein (</a:t>
            </a:r>
            <a:r>
              <a:rPr lang="fr-FR" dirty="0" smtClean="0">
                <a:solidFill>
                  <a:schemeClr val="tx2"/>
                </a:solidFill>
              </a:rPr>
              <a:t>joueur2</a:t>
            </a:r>
            <a:r>
              <a:rPr lang="fr-FR" dirty="0" smtClean="0"/>
              <a:t>) de jouer.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7605666" y="5305094"/>
            <a:ext cx="1522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l’ordinateur (</a:t>
            </a:r>
            <a:r>
              <a:rPr lang="fr-FR" dirty="0" smtClean="0">
                <a:solidFill>
                  <a:srgbClr val="FF0000"/>
                </a:solidFill>
              </a:rPr>
              <a:t>joueur1</a:t>
            </a:r>
            <a:r>
              <a:rPr lang="fr-FR" dirty="0" smtClean="0"/>
              <a:t>) de jouer.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3988532" y="2678504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 .   .    .    .   .   .   .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 0  0 </a:t>
            </a:r>
            <a:r>
              <a:rPr lang="fr-FR" sz="1600" dirty="0" smtClean="0">
                <a:solidFill>
                  <a:schemeClr val="tx2"/>
                </a:solidFill>
              </a:rPr>
              <a:t>-1 -1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. 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srgbClr val="FFC000"/>
                </a:solidFill>
              </a:rPr>
              <a:t>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0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0  .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636877" y="4065827"/>
            <a:ext cx="1544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 .   .    .    .   .   .   .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 0  0 </a:t>
            </a:r>
            <a:r>
              <a:rPr lang="fr-FR" sz="1600" dirty="0" smtClean="0">
                <a:solidFill>
                  <a:schemeClr val="tx2"/>
                </a:solidFill>
              </a:rPr>
              <a:t>-1</a:t>
            </a:r>
            <a:r>
              <a:rPr lang="fr-FR" sz="1600" dirty="0" smtClean="0">
                <a:solidFill>
                  <a:prstClr val="black"/>
                </a:solidFill>
              </a:rPr>
              <a:t> 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. 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srgbClr val="FFC000"/>
                </a:solidFill>
              </a:rPr>
              <a:t>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0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0  .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240389" y="4071875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 .   .    .    .   .   .   .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 0  0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-1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. 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srgbClr val="FFC000"/>
                </a:solidFill>
              </a:rPr>
              <a:t>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0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0  .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955322" y="5421301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 .   .    .    .   .   .   .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 0  0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-1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. </a:t>
            </a:r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srgbClr val="FFC000"/>
                </a:solidFill>
              </a:rPr>
              <a:t>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0  </a:t>
            </a:r>
            <a:r>
              <a:rPr lang="fr-FR" sz="1600" dirty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 </a:t>
            </a:r>
            <a:r>
              <a:rPr lang="fr-FR" sz="1600" dirty="0" smtClean="0">
                <a:solidFill>
                  <a:srgbClr val="FF0000"/>
                </a:solidFill>
              </a:rPr>
              <a:t>1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</a:t>
            </a:r>
            <a:r>
              <a:rPr lang="fr-FR" sz="1600" dirty="0" smtClean="0">
                <a:solidFill>
                  <a:prstClr val="black"/>
                </a:solidFill>
              </a:rPr>
              <a:t>  </a:t>
            </a:r>
            <a:r>
              <a:rPr lang="fr-FR" sz="1600" dirty="0" smtClean="0"/>
              <a:t>0  .</a:t>
            </a:r>
            <a:endParaRPr lang="fr-F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8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16" grpId="0" animBg="1"/>
      <p:bldP spid="19" grpId="0" animBg="1"/>
      <p:bldP spid="25" grpId="0" animBg="1"/>
      <p:bldP spid="31" grpId="0"/>
      <p:bldP spid="32" grpId="0"/>
      <p:bldP spid="33" grpId="0"/>
      <p:bldP spid="48" grpId="0" animBg="1"/>
      <p:bldP spid="50" grpId="0"/>
      <p:bldP spid="51" grpId="0"/>
      <p:bldP spid="52" grpId="0"/>
      <p:bldP spid="53" grpId="0"/>
      <p:bldP spid="28" grpId="0"/>
      <p:bldP spid="29" grpId="0"/>
      <p:bldP spid="30" grpId="0"/>
      <p:bldP spid="3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116088" y="410861"/>
            <a:ext cx="548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P</a:t>
            </a:r>
            <a:r>
              <a:rPr lang="fr-FR" sz="4000" b="1" dirty="0" smtClean="0">
                <a:solidFill>
                  <a:schemeClr val="tx2"/>
                </a:solidFill>
              </a:rPr>
              <a:t>r</a:t>
            </a:r>
            <a:r>
              <a:rPr lang="fr-FR" sz="4000" b="1" dirty="0" smtClean="0">
                <a:solidFill>
                  <a:srgbClr val="FF0000"/>
                </a:solidFill>
              </a:rPr>
              <a:t>o</a:t>
            </a:r>
            <a:r>
              <a:rPr lang="fr-FR" sz="4000" b="1" dirty="0" smtClean="0">
                <a:solidFill>
                  <a:schemeClr val="tx2"/>
                </a:solidFill>
              </a:rPr>
              <a:t>g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m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n 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88469" y="170953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Après avoir rentré dans la bibliothèque toutes les fourchettes, l’ordinateur va enregistrer chaque coup.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188469" y="3068960"/>
            <a:ext cx="6768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Suivre un chemin suivant les coups adverses vers la fourchette ayant le moins d’étapes possibles.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188468" y="4298814"/>
            <a:ext cx="6768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OU suivre  le chemin ayant le plus de  fourchette possible.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599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713456" y="404664"/>
            <a:ext cx="1102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2979869" y="866443"/>
            <a:ext cx="958408" cy="430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414610" y="2888626"/>
            <a:ext cx="475594" cy="484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4019840" y="927353"/>
            <a:ext cx="108879" cy="2693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612724" y="927351"/>
            <a:ext cx="346539" cy="268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4972174" y="635473"/>
            <a:ext cx="1544042" cy="559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>
            <a:off x="1709640" y="1787776"/>
            <a:ext cx="315035" cy="387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>
            <a:off x="2147929" y="1833250"/>
            <a:ext cx="166367" cy="342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2411640" y="2749525"/>
            <a:ext cx="756955" cy="536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3854119" y="1833250"/>
            <a:ext cx="11093" cy="4170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à coins arrondis 38"/>
          <p:cNvSpPr/>
          <p:nvPr/>
        </p:nvSpPr>
        <p:spPr>
          <a:xfrm>
            <a:off x="1159634" y="2303241"/>
            <a:ext cx="540060" cy="474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1801642" y="2303240"/>
            <a:ext cx="540060" cy="474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7" name="Connecteur droit avec flèche 56"/>
          <p:cNvCxnSpPr/>
          <p:nvPr/>
        </p:nvCxnSpPr>
        <p:spPr>
          <a:xfrm flipH="1">
            <a:off x="5103210" y="1785371"/>
            <a:ext cx="1850" cy="429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4382675" y="1859317"/>
            <a:ext cx="339354" cy="438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à coins arrondis 61"/>
          <p:cNvSpPr/>
          <p:nvPr/>
        </p:nvSpPr>
        <p:spPr>
          <a:xfrm>
            <a:off x="4755996" y="2340237"/>
            <a:ext cx="540060" cy="474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à coins arrondis 62"/>
          <p:cNvSpPr/>
          <p:nvPr/>
        </p:nvSpPr>
        <p:spPr>
          <a:xfrm>
            <a:off x="5546217" y="2340237"/>
            <a:ext cx="540060" cy="474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5" name="Connecteur droit avec flèche 64"/>
          <p:cNvCxnSpPr/>
          <p:nvPr/>
        </p:nvCxnSpPr>
        <p:spPr>
          <a:xfrm>
            <a:off x="5632249" y="1876501"/>
            <a:ext cx="92293" cy="363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H="1">
            <a:off x="1648410" y="3572091"/>
            <a:ext cx="410" cy="625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6086277" y="3001763"/>
            <a:ext cx="142961" cy="221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5275207" y="2844293"/>
            <a:ext cx="0" cy="441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à coins arrondis 71"/>
          <p:cNvSpPr/>
          <p:nvPr/>
        </p:nvSpPr>
        <p:spPr>
          <a:xfrm>
            <a:off x="1024335" y="3286108"/>
            <a:ext cx="318930" cy="2370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à coins arrondis 72"/>
          <p:cNvSpPr/>
          <p:nvPr/>
        </p:nvSpPr>
        <p:spPr>
          <a:xfrm>
            <a:off x="1544015" y="3286107"/>
            <a:ext cx="318930" cy="2370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 flipH="1">
            <a:off x="2090978" y="3286105"/>
            <a:ext cx="266416" cy="22906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6" name="Connecteur droit avec flèche 75"/>
          <p:cNvCxnSpPr/>
          <p:nvPr/>
        </p:nvCxnSpPr>
        <p:spPr>
          <a:xfrm flipH="1">
            <a:off x="1024335" y="2859531"/>
            <a:ext cx="315036" cy="387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endCxn id="74" idx="0"/>
          </p:cNvCxnSpPr>
          <p:nvPr/>
        </p:nvCxnSpPr>
        <p:spPr>
          <a:xfrm>
            <a:off x="2071672" y="2882643"/>
            <a:ext cx="152514" cy="403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>
            <a:off x="1542176" y="2882643"/>
            <a:ext cx="212469" cy="294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1027301" y="4245362"/>
            <a:ext cx="1052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Etc</a:t>
            </a:r>
            <a:r>
              <a:rPr lang="fr-FR" sz="2400" dirty="0" smtClean="0"/>
              <a:t> …</a:t>
            </a:r>
            <a:endParaRPr lang="fr-FR" sz="2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7452320" y="544522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Fourchette gagnante</a:t>
            </a:r>
            <a:endParaRPr lang="fr-FR" dirty="0"/>
          </a:p>
        </p:txBody>
      </p:sp>
      <p:sp>
        <p:nvSpPr>
          <p:cNvPr id="91" name="Rectangle à coins arrondis 90"/>
          <p:cNvSpPr/>
          <p:nvPr/>
        </p:nvSpPr>
        <p:spPr>
          <a:xfrm>
            <a:off x="6822250" y="5531295"/>
            <a:ext cx="540060" cy="474187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4" name="Connecteur droit avec flèche 93"/>
          <p:cNvCxnSpPr/>
          <p:nvPr/>
        </p:nvCxnSpPr>
        <p:spPr>
          <a:xfrm flipH="1">
            <a:off x="1862945" y="2859531"/>
            <a:ext cx="151776" cy="403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>
            <a:off x="17849" y="1373628"/>
            <a:ext cx="903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Joueur 2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-30617" y="2303241"/>
            <a:ext cx="1082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Joueur 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772511" y="404664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 .   .   .   .</a:t>
            </a:r>
          </a:p>
          <a:p>
            <a:r>
              <a:rPr lang="fr-FR" sz="1200" dirty="0" smtClean="0"/>
              <a:t>.  .  . </a:t>
            </a:r>
            <a:r>
              <a:rPr lang="fr-FR" sz="1200" dirty="0" smtClean="0">
                <a:solidFill>
                  <a:srgbClr val="FF0000"/>
                </a:solidFill>
              </a:rPr>
              <a:t> 1  </a:t>
            </a:r>
            <a:r>
              <a:rPr lang="fr-FR" sz="1200" dirty="0" smtClean="0"/>
              <a:t>.   .   .</a:t>
            </a:r>
            <a:endParaRPr lang="fr-FR" sz="1200" dirty="0"/>
          </a:p>
        </p:txBody>
      </p:sp>
      <p:sp>
        <p:nvSpPr>
          <p:cNvPr id="49" name="Rectangle à coins arrondis 48"/>
          <p:cNvSpPr/>
          <p:nvPr/>
        </p:nvSpPr>
        <p:spPr>
          <a:xfrm>
            <a:off x="1863196" y="1323706"/>
            <a:ext cx="1102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922251" y="1323706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 .   .   .   .</a:t>
            </a:r>
          </a:p>
          <a:p>
            <a:r>
              <a:rPr lang="fr-FR" sz="1200" dirty="0" smtClean="0"/>
              <a:t>.  .  .  </a:t>
            </a:r>
            <a:r>
              <a:rPr lang="fr-FR" sz="1200" dirty="0" smtClean="0">
                <a:solidFill>
                  <a:srgbClr val="FF0000"/>
                </a:solidFill>
              </a:rPr>
              <a:t>1</a:t>
            </a:r>
            <a:r>
              <a:rPr lang="fr-FR" sz="1200" dirty="0" smtClean="0"/>
              <a:t>  </a:t>
            </a:r>
            <a:r>
              <a:rPr lang="fr-FR" sz="1200" dirty="0" smtClean="0">
                <a:solidFill>
                  <a:schemeClr val="tx2"/>
                </a:solidFill>
              </a:rPr>
              <a:t>-1</a:t>
            </a:r>
            <a:r>
              <a:rPr lang="fr-FR" sz="1200" dirty="0" smtClean="0">
                <a:solidFill>
                  <a:srgbClr val="FFC000"/>
                </a:solidFill>
              </a:rPr>
              <a:t>   </a:t>
            </a:r>
            <a:r>
              <a:rPr lang="fr-FR" sz="1200" dirty="0" smtClean="0"/>
              <a:t>.   .</a:t>
            </a:r>
            <a:endParaRPr lang="fr-FR" sz="1200" dirty="0"/>
          </a:p>
        </p:txBody>
      </p:sp>
      <p:sp>
        <p:nvSpPr>
          <p:cNvPr id="52" name="Rectangle à coins arrondis 51"/>
          <p:cNvSpPr/>
          <p:nvPr/>
        </p:nvSpPr>
        <p:spPr>
          <a:xfrm>
            <a:off x="3468579" y="1296685"/>
            <a:ext cx="1102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3527634" y="1296685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 </a:t>
            </a:r>
            <a:r>
              <a:rPr lang="fr-FR" sz="1200" dirty="0" smtClean="0">
                <a:solidFill>
                  <a:schemeClr val="tx2"/>
                </a:solidFill>
              </a:rPr>
              <a:t>-1</a:t>
            </a:r>
            <a:r>
              <a:rPr lang="fr-FR" sz="1200" dirty="0" smtClean="0"/>
              <a:t>   .   .   .</a:t>
            </a:r>
          </a:p>
          <a:p>
            <a:r>
              <a:rPr lang="fr-FR" sz="1200" dirty="0" smtClean="0"/>
              <a:t>.  .  .  </a:t>
            </a:r>
            <a:r>
              <a:rPr lang="fr-FR" sz="1200" dirty="0" smtClean="0">
                <a:solidFill>
                  <a:srgbClr val="FF0000"/>
                </a:solidFill>
              </a:rPr>
              <a:t>1</a:t>
            </a:r>
            <a:r>
              <a:rPr lang="fr-FR" sz="1200" dirty="0" smtClean="0"/>
              <a:t>  .   .   .</a:t>
            </a:r>
            <a:endParaRPr lang="fr-FR" sz="1200" dirty="0"/>
          </a:p>
        </p:txBody>
      </p:sp>
      <p:sp>
        <p:nvSpPr>
          <p:cNvPr id="56" name="Rectangle à coins arrondis 55"/>
          <p:cNvSpPr/>
          <p:nvPr/>
        </p:nvSpPr>
        <p:spPr>
          <a:xfrm>
            <a:off x="4764654" y="1287301"/>
            <a:ext cx="1102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4823709" y="1287301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 .   .   .   .</a:t>
            </a:r>
          </a:p>
          <a:p>
            <a:r>
              <a:rPr lang="fr-FR" sz="1200" dirty="0" smtClean="0"/>
              <a:t>.  .  </a:t>
            </a:r>
            <a:r>
              <a:rPr lang="fr-FR" sz="1200" dirty="0" smtClean="0">
                <a:solidFill>
                  <a:schemeClr val="tx2"/>
                </a:solidFill>
              </a:rPr>
              <a:t>-1  </a:t>
            </a:r>
            <a:r>
              <a:rPr lang="fr-FR" sz="1200" dirty="0" smtClean="0">
                <a:solidFill>
                  <a:srgbClr val="FF0000"/>
                </a:solidFill>
              </a:rPr>
              <a:t>1</a:t>
            </a:r>
            <a:r>
              <a:rPr lang="fr-FR" sz="1200" dirty="0" smtClean="0"/>
              <a:t>  .   .   .</a:t>
            </a:r>
            <a:endParaRPr lang="fr-FR" sz="1200" dirty="0"/>
          </a:p>
        </p:txBody>
      </p:sp>
      <p:sp>
        <p:nvSpPr>
          <p:cNvPr id="66" name="Rectangle à coins arrondis 65"/>
          <p:cNvSpPr/>
          <p:nvPr/>
        </p:nvSpPr>
        <p:spPr>
          <a:xfrm>
            <a:off x="3336677" y="2340237"/>
            <a:ext cx="1102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3395732" y="2340237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</a:t>
            </a:r>
            <a:r>
              <a:rPr lang="fr-FR" sz="1200" dirty="0" smtClean="0">
                <a:solidFill>
                  <a:schemeClr val="tx2"/>
                </a:solidFill>
              </a:rPr>
              <a:t> -1</a:t>
            </a:r>
            <a:r>
              <a:rPr lang="fr-FR" sz="1200" dirty="0" smtClean="0"/>
              <a:t>   .   .   .</a:t>
            </a:r>
          </a:p>
          <a:p>
            <a:r>
              <a:rPr lang="fr-FR" sz="1200" dirty="0" smtClean="0"/>
              <a:t>.  .  .  </a:t>
            </a:r>
            <a:r>
              <a:rPr lang="fr-FR" sz="1200" dirty="0" smtClean="0">
                <a:solidFill>
                  <a:srgbClr val="FF0000"/>
                </a:solidFill>
              </a:rPr>
              <a:t>1  1</a:t>
            </a:r>
            <a:r>
              <a:rPr lang="fr-FR" sz="1200" dirty="0" smtClean="0"/>
              <a:t>   .   .</a:t>
            </a:r>
            <a:endParaRPr lang="fr-FR" sz="1200" dirty="0"/>
          </a:p>
        </p:txBody>
      </p:sp>
      <p:sp>
        <p:nvSpPr>
          <p:cNvPr id="69" name="Rectangle à coins arrondis 68"/>
          <p:cNvSpPr/>
          <p:nvPr/>
        </p:nvSpPr>
        <p:spPr>
          <a:xfrm>
            <a:off x="3355965" y="3341259"/>
            <a:ext cx="1102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3415020" y="3341259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 </a:t>
            </a:r>
            <a:r>
              <a:rPr lang="fr-FR" sz="1200" dirty="0" smtClean="0">
                <a:solidFill>
                  <a:schemeClr val="tx2"/>
                </a:solidFill>
              </a:rPr>
              <a:t>-1 -1 </a:t>
            </a:r>
            <a:r>
              <a:rPr lang="fr-FR" sz="1200" dirty="0" smtClean="0"/>
              <a:t>.   .</a:t>
            </a:r>
          </a:p>
          <a:p>
            <a:r>
              <a:rPr lang="fr-FR" sz="1200" dirty="0" smtClean="0"/>
              <a:t>.  .  .</a:t>
            </a:r>
            <a:r>
              <a:rPr lang="fr-FR" sz="1200" dirty="0" smtClean="0">
                <a:solidFill>
                  <a:srgbClr val="FF0000"/>
                </a:solidFill>
              </a:rPr>
              <a:t>   1</a:t>
            </a:r>
            <a:r>
              <a:rPr lang="fr-FR" sz="1200" dirty="0" smtClean="0"/>
              <a:t>  </a:t>
            </a:r>
            <a:r>
              <a:rPr lang="fr-FR" sz="1200" dirty="0" smtClean="0">
                <a:solidFill>
                  <a:srgbClr val="FF0000"/>
                </a:solidFill>
              </a:rPr>
              <a:t>1</a:t>
            </a:r>
            <a:r>
              <a:rPr lang="fr-FR" sz="1200" dirty="0" smtClean="0"/>
              <a:t>   .   .</a:t>
            </a:r>
            <a:endParaRPr lang="fr-FR" sz="1200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3336677" y="4244867"/>
            <a:ext cx="1102523" cy="461665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3395732" y="4244867"/>
            <a:ext cx="108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.  .  .  </a:t>
            </a:r>
            <a:r>
              <a:rPr lang="fr-FR" sz="1200" dirty="0" smtClean="0">
                <a:solidFill>
                  <a:schemeClr val="tx2"/>
                </a:solidFill>
              </a:rPr>
              <a:t>-1 -1 </a:t>
            </a:r>
            <a:r>
              <a:rPr lang="fr-FR" sz="1200" dirty="0" smtClean="0"/>
              <a:t>.   .</a:t>
            </a:r>
          </a:p>
          <a:p>
            <a:r>
              <a:rPr lang="fr-FR" sz="1200" dirty="0" smtClean="0"/>
              <a:t>.  .  </a:t>
            </a:r>
            <a:r>
              <a:rPr lang="fr-FR" sz="1200" dirty="0" smtClean="0">
                <a:solidFill>
                  <a:srgbClr val="FF0000"/>
                </a:solidFill>
              </a:rPr>
              <a:t>1  1  1</a:t>
            </a:r>
            <a:r>
              <a:rPr lang="fr-FR" sz="1200" dirty="0" smtClean="0"/>
              <a:t>   .   .</a:t>
            </a:r>
            <a:endParaRPr lang="fr-FR" sz="1200" dirty="0"/>
          </a:p>
        </p:txBody>
      </p:sp>
      <p:cxnSp>
        <p:nvCxnSpPr>
          <p:cNvPr id="82" name="Connecteur droit avec flèche 81"/>
          <p:cNvCxnSpPr/>
          <p:nvPr/>
        </p:nvCxnSpPr>
        <p:spPr>
          <a:xfrm>
            <a:off x="3865212" y="2844293"/>
            <a:ext cx="11093" cy="4170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>
            <a:off x="3886487" y="3832459"/>
            <a:ext cx="0" cy="365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à coins arrondis 83"/>
          <p:cNvSpPr/>
          <p:nvPr/>
        </p:nvSpPr>
        <p:spPr>
          <a:xfrm>
            <a:off x="4893771" y="3355368"/>
            <a:ext cx="540060" cy="474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-30617" y="404664"/>
            <a:ext cx="1082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Joueur 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17849" y="4198059"/>
            <a:ext cx="1082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Joueur 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-30617" y="3223293"/>
            <a:ext cx="903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Joueur 2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6516216" y="1287301"/>
            <a:ext cx="1052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Etc</a:t>
            </a:r>
            <a:r>
              <a:rPr lang="fr-FR" sz="2400" dirty="0" smtClean="0"/>
              <a:t> …</a:t>
            </a:r>
            <a:endParaRPr lang="fr-FR" sz="2400" dirty="0"/>
          </a:p>
        </p:txBody>
      </p:sp>
      <p:sp>
        <p:nvSpPr>
          <p:cNvPr id="95" name="ZoneTexte 94"/>
          <p:cNvSpPr txBox="1"/>
          <p:nvPr/>
        </p:nvSpPr>
        <p:spPr>
          <a:xfrm>
            <a:off x="5944372" y="3347295"/>
            <a:ext cx="1052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Etc</a:t>
            </a:r>
            <a:r>
              <a:rPr lang="fr-FR" sz="2400" dirty="0" smtClean="0"/>
              <a:t> 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1505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40" grpId="0" animBg="1"/>
      <p:bldP spid="62" grpId="0" animBg="1"/>
      <p:bldP spid="63" grpId="0" animBg="1"/>
      <p:bldP spid="72" grpId="0" animBg="1"/>
      <p:bldP spid="73" grpId="0" animBg="1"/>
      <p:bldP spid="74" grpId="0" animBg="1"/>
      <p:bldP spid="89" grpId="0"/>
      <p:bldP spid="90" grpId="0"/>
      <p:bldP spid="91" grpId="0" animBg="1"/>
      <p:bldP spid="97" grpId="0"/>
      <p:bldP spid="98" grpId="0"/>
      <p:bldP spid="2" grpId="0"/>
      <p:bldP spid="49" grpId="0" animBg="1"/>
      <p:bldP spid="50" grpId="0"/>
      <p:bldP spid="52" grpId="0" animBg="1"/>
      <p:bldP spid="53" grpId="0"/>
      <p:bldP spid="56" grpId="0" animBg="1"/>
      <p:bldP spid="59" grpId="0"/>
      <p:bldP spid="66" grpId="0" animBg="1"/>
      <p:bldP spid="68" grpId="0"/>
      <p:bldP spid="69" grpId="0" animBg="1"/>
      <p:bldP spid="79" grpId="0"/>
      <p:bldP spid="80" grpId="0" animBg="1"/>
      <p:bldP spid="81" grpId="0"/>
      <p:bldP spid="84" grpId="0" animBg="1"/>
      <p:bldP spid="85" grpId="0"/>
      <p:bldP spid="87" grpId="0"/>
      <p:bldP spid="92" grpId="0"/>
      <p:bldP spid="93" grpId="0"/>
      <p:bldP spid="9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436096" y="1700808"/>
            <a:ext cx="3168352" cy="1440160"/>
          </a:xfrm>
          <a:prstGeom prst="wedgeRoundRectCallout">
            <a:avLst>
              <a:gd name="adj1" fmla="val -8845"/>
              <a:gd name="adj2" fmla="val 98569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 suis sûr de gagner en maximum 21 coups !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29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87824" y="1446152"/>
            <a:ext cx="3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dirty="0" smtClean="0">
                <a:effectLst/>
              </a:rPr>
              <a:t>Le plateau  sera une matrice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88703" y="1815484"/>
            <a:ext cx="3505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FF0000"/>
                </a:solidFill>
                <a:effectLst/>
              </a:rPr>
              <a:t>Pour Einstein (joueur 1)       =   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15816" y="2184816"/>
            <a:ext cx="3602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charset="0"/>
              <a:buChar char="•"/>
            </a:pPr>
            <a:r>
              <a:rPr lang="fr-FR" dirty="0" smtClean="0">
                <a:solidFill>
                  <a:schemeClr val="tx2"/>
                </a:solidFill>
                <a:effectLst/>
              </a:rPr>
              <a:t>Pour Pythagore (joueur 2)   =  - 1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988703" y="2563134"/>
            <a:ext cx="3433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dirty="0" smtClean="0">
                <a:effectLst/>
              </a:rPr>
              <a:t>Pour une case vide                =  0</a:t>
            </a:r>
            <a:endParaRPr lang="fr-FR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1840" y="3212976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Parenthèses 10"/>
          <p:cNvSpPr/>
          <p:nvPr/>
        </p:nvSpPr>
        <p:spPr>
          <a:xfrm>
            <a:off x="3131840" y="3284983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91880" y="3501008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403648" y="410861"/>
            <a:ext cx="620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M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h</a:t>
            </a:r>
            <a:r>
              <a:rPr lang="fr-FR" sz="4000" b="1" dirty="0" smtClean="0">
                <a:solidFill>
                  <a:srgbClr val="FF0000"/>
                </a:solidFill>
              </a:rPr>
              <a:t>é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n </a:t>
            </a:r>
            <a:r>
              <a:rPr lang="fr-FR" sz="4000" b="1" dirty="0" smtClean="0">
                <a:solidFill>
                  <a:schemeClr val="tx2"/>
                </a:solidFill>
              </a:rPr>
              <a:t>d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 r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g</a:t>
            </a:r>
            <a:r>
              <a:rPr lang="fr-FR" sz="4000" b="1" dirty="0" smtClean="0">
                <a:solidFill>
                  <a:schemeClr val="tx2"/>
                </a:solidFill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endParaRPr lang="fr-FR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9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572151" y="764704"/>
            <a:ext cx="3168352" cy="1440160"/>
          </a:xfrm>
          <a:prstGeom prst="wedgeRoundRectCallout">
            <a:avLst>
              <a:gd name="adj1" fmla="val -42606"/>
              <a:gd name="adj2" fmla="val 105757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Pourquoi c’est l’ordinateur qui commence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387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41086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u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d’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v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g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r </a:t>
            </a:r>
            <a:r>
              <a:rPr lang="fr-FR" sz="4000" b="1" dirty="0" smtClean="0">
                <a:solidFill>
                  <a:schemeClr val="tx2"/>
                </a:solidFill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</a:rPr>
              <a:t>e </a:t>
            </a:r>
            <a:r>
              <a:rPr lang="fr-FR" sz="4000" b="1" i="1" dirty="0" smtClean="0">
                <a:solidFill>
                  <a:schemeClr val="tx2"/>
                </a:solidFill>
              </a:rPr>
              <a:t>p</a:t>
            </a:r>
            <a:r>
              <a:rPr lang="fr-FR" sz="4000" b="1" i="1" dirty="0" smtClean="0">
                <a:solidFill>
                  <a:srgbClr val="FF0000"/>
                </a:solidFill>
              </a:rPr>
              <a:t>u</a:t>
            </a:r>
            <a:r>
              <a:rPr lang="fr-FR" sz="4000" b="1" i="1" dirty="0" smtClean="0">
                <a:solidFill>
                  <a:schemeClr val="tx2"/>
                </a:solidFill>
              </a:rPr>
              <a:t>i</a:t>
            </a:r>
            <a:r>
              <a:rPr lang="fr-FR" sz="4000" b="1" i="1" dirty="0" smtClean="0">
                <a:solidFill>
                  <a:srgbClr val="FF0000"/>
                </a:solidFill>
              </a:rPr>
              <a:t>s</a:t>
            </a:r>
            <a:r>
              <a:rPr lang="fr-FR" sz="4000" b="1" i="1" dirty="0" smtClean="0">
                <a:solidFill>
                  <a:schemeClr val="tx2"/>
                </a:solidFill>
              </a:rPr>
              <a:t>s</a:t>
            </a:r>
            <a:r>
              <a:rPr lang="fr-FR" sz="4000" b="1" i="1" dirty="0" smtClean="0">
                <a:solidFill>
                  <a:srgbClr val="FF0000"/>
                </a:solidFill>
              </a:rPr>
              <a:t>a</a:t>
            </a:r>
            <a:r>
              <a:rPr lang="fr-FR" sz="4000" b="1" i="1" dirty="0" smtClean="0">
                <a:solidFill>
                  <a:schemeClr val="tx2"/>
                </a:solidFill>
              </a:rPr>
              <a:t>n</a:t>
            </a:r>
            <a:r>
              <a:rPr lang="fr-FR" sz="4000" b="1" i="1" dirty="0" smtClean="0">
                <a:solidFill>
                  <a:srgbClr val="FF0000"/>
                </a:solidFill>
              </a:rPr>
              <a:t>c</a:t>
            </a:r>
            <a:r>
              <a:rPr lang="fr-FR" sz="4000" b="1" i="1" dirty="0" smtClean="0">
                <a:solidFill>
                  <a:schemeClr val="tx2"/>
                </a:solidFill>
              </a:rPr>
              <a:t>e</a:t>
            </a:r>
            <a:r>
              <a:rPr lang="fr-FR" sz="4000" b="1" i="1" dirty="0" smtClean="0">
                <a:solidFill>
                  <a:srgbClr val="FF0000"/>
                </a:solidFill>
              </a:rPr>
              <a:t> 4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419872" y="1988840"/>
            <a:ext cx="3168352" cy="864096"/>
          </a:xfrm>
          <a:prstGeom prst="wedgeRoundRectCallout">
            <a:avLst>
              <a:gd name="adj1" fmla="val 45064"/>
              <a:gd name="adj2" fmla="val 121730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Mais c’est une grille, c’est forcément une matrice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44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71600" y="270892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 « Théorie des poids ».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971600" y="341970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 En utilisant la géométrie.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001103" y="401331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 Sous forme de code en base 3.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71600" y="471585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Sous forme matricielle avec des nombres complexes.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996652" y="544522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Sous forme de suites.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 rot="21348023">
            <a:off x="1223427" y="3283715"/>
            <a:ext cx="2513672" cy="58477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Abandonné</a:t>
            </a:r>
            <a:endParaRPr lang="fr-FR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 rot="21142924">
            <a:off x="1670620" y="4633722"/>
            <a:ext cx="2513672" cy="58477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Abandonné</a:t>
            </a:r>
            <a:endParaRPr lang="fr-FR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20774158">
            <a:off x="1034577" y="5467551"/>
            <a:ext cx="2513672" cy="58477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Abandonné</a:t>
            </a:r>
            <a:endParaRPr lang="fr-FR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 rot="20622407">
            <a:off x="4599743" y="3636004"/>
            <a:ext cx="2513672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travaux</a:t>
            </a:r>
            <a:endParaRPr lang="fr-FR" sz="3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21326184">
            <a:off x="3883474" y="2505892"/>
            <a:ext cx="2513672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travaux</a:t>
            </a:r>
            <a:endParaRPr lang="fr-FR" sz="3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41086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u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d’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n</a:t>
            </a:r>
            <a:r>
              <a:rPr lang="fr-FR" sz="4000" b="1" dirty="0" smtClean="0">
                <a:solidFill>
                  <a:srgbClr val="FF0000"/>
                </a:solidFill>
              </a:rPr>
              <a:t>v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r>
              <a:rPr lang="fr-FR" sz="4000" b="1" dirty="0" smtClean="0">
                <a:solidFill>
                  <a:schemeClr val="tx2"/>
                </a:solidFill>
              </a:rPr>
              <a:t>a</a:t>
            </a:r>
            <a:r>
              <a:rPr lang="fr-FR" sz="4000" b="1" dirty="0" smtClean="0">
                <a:solidFill>
                  <a:srgbClr val="FF0000"/>
                </a:solidFill>
              </a:rPr>
              <a:t>g</a:t>
            </a:r>
            <a:r>
              <a:rPr lang="fr-FR" sz="4000" b="1" dirty="0" smtClean="0">
                <a:solidFill>
                  <a:schemeClr val="tx2"/>
                </a:solidFill>
              </a:rPr>
              <a:t>e</a:t>
            </a:r>
            <a:r>
              <a:rPr lang="fr-FR" sz="4000" b="1" dirty="0" smtClean="0">
                <a:solidFill>
                  <a:srgbClr val="FF0000"/>
                </a:solidFill>
              </a:rPr>
              <a:t>r </a:t>
            </a:r>
            <a:r>
              <a:rPr lang="fr-FR" sz="4000" b="1" dirty="0" smtClean="0">
                <a:solidFill>
                  <a:schemeClr val="tx2"/>
                </a:solidFill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</a:rPr>
              <a:t>e </a:t>
            </a:r>
            <a:r>
              <a:rPr lang="fr-FR" sz="4000" b="1" i="1" dirty="0" smtClean="0">
                <a:solidFill>
                  <a:schemeClr val="tx2"/>
                </a:solidFill>
              </a:rPr>
              <a:t>p</a:t>
            </a:r>
            <a:r>
              <a:rPr lang="fr-FR" sz="4000" b="1" i="1" dirty="0" smtClean="0">
                <a:solidFill>
                  <a:srgbClr val="FF0000"/>
                </a:solidFill>
              </a:rPr>
              <a:t>u</a:t>
            </a:r>
            <a:r>
              <a:rPr lang="fr-FR" sz="4000" b="1" i="1" dirty="0" smtClean="0">
                <a:solidFill>
                  <a:schemeClr val="tx2"/>
                </a:solidFill>
              </a:rPr>
              <a:t>i</a:t>
            </a:r>
            <a:r>
              <a:rPr lang="fr-FR" sz="4000" b="1" i="1" dirty="0" smtClean="0">
                <a:solidFill>
                  <a:srgbClr val="FF0000"/>
                </a:solidFill>
              </a:rPr>
              <a:t>s</a:t>
            </a:r>
            <a:r>
              <a:rPr lang="fr-FR" sz="4000" b="1" i="1" dirty="0" smtClean="0">
                <a:solidFill>
                  <a:schemeClr val="tx2"/>
                </a:solidFill>
              </a:rPr>
              <a:t>s</a:t>
            </a:r>
            <a:r>
              <a:rPr lang="fr-FR" sz="4000" b="1" i="1" dirty="0" smtClean="0">
                <a:solidFill>
                  <a:srgbClr val="FF0000"/>
                </a:solidFill>
              </a:rPr>
              <a:t>a</a:t>
            </a:r>
            <a:r>
              <a:rPr lang="fr-FR" sz="4000" b="1" i="1" dirty="0" smtClean="0">
                <a:solidFill>
                  <a:schemeClr val="tx2"/>
                </a:solidFill>
              </a:rPr>
              <a:t>n</a:t>
            </a:r>
            <a:r>
              <a:rPr lang="fr-FR" sz="4000" b="1" i="1" dirty="0" smtClean="0">
                <a:solidFill>
                  <a:srgbClr val="FF0000"/>
                </a:solidFill>
              </a:rPr>
              <a:t>c</a:t>
            </a:r>
            <a:r>
              <a:rPr lang="fr-FR" sz="4000" b="1" i="1" dirty="0" smtClean="0">
                <a:solidFill>
                  <a:schemeClr val="tx2"/>
                </a:solidFill>
              </a:rPr>
              <a:t>e</a:t>
            </a:r>
            <a:r>
              <a:rPr lang="fr-FR" sz="4000" b="1" i="1" dirty="0" smtClean="0">
                <a:solidFill>
                  <a:srgbClr val="FF0000"/>
                </a:solidFill>
              </a:rPr>
              <a:t> 4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0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616" y="4108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T</a:t>
            </a:r>
            <a:r>
              <a:rPr lang="fr-FR" sz="4000" b="1" dirty="0" smtClean="0">
                <a:solidFill>
                  <a:schemeClr val="tx2"/>
                </a:solidFill>
              </a:rPr>
              <a:t>h</a:t>
            </a:r>
            <a:r>
              <a:rPr lang="fr-FR" sz="4000" b="1" dirty="0" smtClean="0">
                <a:solidFill>
                  <a:srgbClr val="FF0000"/>
                </a:solidFill>
              </a:rPr>
              <a:t>é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i</a:t>
            </a:r>
            <a:r>
              <a:rPr lang="fr-FR" sz="4000" b="1" dirty="0" smtClean="0">
                <a:solidFill>
                  <a:srgbClr val="FF0000"/>
                </a:solidFill>
              </a:rPr>
              <a:t>e </a:t>
            </a:r>
            <a:r>
              <a:rPr lang="fr-FR" sz="4000" b="1" dirty="0" smtClean="0">
                <a:solidFill>
                  <a:schemeClr val="tx2"/>
                </a:solidFill>
              </a:rPr>
              <a:t>d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 p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i</a:t>
            </a:r>
            <a:r>
              <a:rPr lang="fr-FR" sz="4000" b="1" dirty="0" smtClean="0">
                <a:solidFill>
                  <a:schemeClr val="tx2"/>
                </a:solidFill>
              </a:rPr>
              <a:t>d</a:t>
            </a:r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endParaRPr lang="fr-FR" sz="4000" b="1" i="1" dirty="0">
              <a:solidFill>
                <a:srgbClr val="FFC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640" y="2276872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Définition :</a:t>
            </a:r>
            <a:r>
              <a:rPr lang="fr-FR" dirty="0" smtClean="0"/>
              <a:t>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Chaque </a:t>
            </a:r>
            <a:r>
              <a:rPr lang="fr-FR" dirty="0" smtClean="0"/>
              <a:t>case dans le </a:t>
            </a:r>
            <a:r>
              <a:rPr lang="fr-FR" i="1" dirty="0" smtClean="0"/>
              <a:t>puissance 4 </a:t>
            </a:r>
            <a:r>
              <a:rPr lang="fr-FR" dirty="0" smtClean="0"/>
              <a:t>possède</a:t>
            </a:r>
            <a:r>
              <a:rPr lang="fr-FR" i="1" dirty="0" smtClean="0"/>
              <a:t> </a:t>
            </a:r>
            <a:r>
              <a:rPr lang="fr-FR" dirty="0" smtClean="0"/>
              <a:t>une valeur qui définie le poids de celle-ci. Ce poids est déterminé suivant la ligne, la colonne et les règles suivantes.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55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3568" y="98072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Les règles </a:t>
            </a:r>
            <a:r>
              <a:rPr lang="fr-FR" b="1" u="sng" dirty="0" smtClean="0">
                <a:solidFill>
                  <a:srgbClr val="FF0000"/>
                </a:solidFill>
              </a:rPr>
              <a:t>:</a:t>
            </a:r>
          </a:p>
          <a:p>
            <a:endParaRPr lang="fr-FR" b="1" u="sng" dirty="0" smtClean="0">
              <a:solidFill>
                <a:srgbClr val="FF0000"/>
              </a:solidFill>
            </a:endParaRPr>
          </a:p>
          <a:p>
            <a:pPr algn="just"/>
            <a:endParaRPr lang="fr-FR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de-DE" dirty="0" smtClean="0"/>
              <a:t>La </a:t>
            </a:r>
            <a:r>
              <a:rPr lang="de-DE" dirty="0" err="1" smtClean="0"/>
              <a:t>présence</a:t>
            </a:r>
            <a:r>
              <a:rPr lang="de-DE" dirty="0" smtClean="0"/>
              <a:t> </a:t>
            </a:r>
            <a:r>
              <a:rPr lang="de-DE" dirty="0" err="1" smtClean="0"/>
              <a:t>d'un</a:t>
            </a:r>
            <a:r>
              <a:rPr lang="de-DE" dirty="0" smtClean="0"/>
              <a:t> </a:t>
            </a:r>
            <a:r>
              <a:rPr lang="de-DE" dirty="0" err="1" smtClean="0"/>
              <a:t>jeton</a:t>
            </a:r>
            <a:r>
              <a:rPr lang="de-DE" dirty="0" smtClean="0"/>
              <a:t> </a:t>
            </a:r>
            <a:r>
              <a:rPr lang="de-DE" dirty="0" err="1" smtClean="0"/>
              <a:t>adverse</a:t>
            </a:r>
            <a:r>
              <a:rPr lang="de-DE" dirty="0" smtClean="0"/>
              <a:t> </a:t>
            </a:r>
            <a:r>
              <a:rPr lang="de-DE" dirty="0" err="1" smtClean="0"/>
              <a:t>augmente</a:t>
            </a:r>
            <a:r>
              <a:rPr lang="de-DE" dirty="0" smtClean="0"/>
              <a:t> le </a:t>
            </a:r>
            <a:r>
              <a:rPr lang="de-DE" dirty="0" err="1" smtClean="0"/>
              <a:t>poids</a:t>
            </a:r>
            <a:r>
              <a:rPr lang="de-DE" dirty="0" smtClean="0"/>
              <a:t> des 8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adjacentes</a:t>
            </a:r>
            <a:r>
              <a:rPr lang="de-DE" dirty="0" smtClean="0"/>
              <a:t> de 1.</a:t>
            </a:r>
          </a:p>
        </p:txBody>
      </p:sp>
      <p:sp>
        <p:nvSpPr>
          <p:cNvPr id="5" name="Rectangle 4"/>
          <p:cNvSpPr/>
          <p:nvPr/>
        </p:nvSpPr>
        <p:spPr>
          <a:xfrm>
            <a:off x="664366" y="3117615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de-DE" dirty="0"/>
              <a:t>Si plus de 2 </a:t>
            </a:r>
            <a:r>
              <a:rPr lang="de-DE" dirty="0" err="1"/>
              <a:t>jetons</a:t>
            </a:r>
            <a:r>
              <a:rPr lang="de-DE" dirty="0"/>
              <a:t> </a:t>
            </a:r>
            <a:r>
              <a:rPr lang="de-DE" dirty="0" err="1"/>
              <a:t>adverses</a:t>
            </a:r>
            <a:r>
              <a:rPr lang="de-DE" dirty="0"/>
              <a:t> </a:t>
            </a:r>
            <a:r>
              <a:rPr lang="de-DE" dirty="0" err="1"/>
              <a:t>sont</a:t>
            </a:r>
            <a:r>
              <a:rPr lang="de-DE" dirty="0"/>
              <a:t> </a:t>
            </a:r>
            <a:r>
              <a:rPr lang="de-DE" dirty="0" err="1"/>
              <a:t>allignés</a:t>
            </a:r>
            <a:r>
              <a:rPr lang="de-DE" dirty="0"/>
              <a:t>, et à </a:t>
            </a:r>
            <a:r>
              <a:rPr lang="de-DE" dirty="0" err="1"/>
              <a:t>une</a:t>
            </a:r>
            <a:r>
              <a:rPr lang="de-DE" dirty="0"/>
              <a:t> </a:t>
            </a:r>
            <a:r>
              <a:rPr lang="de-DE" dirty="0" err="1"/>
              <a:t>distance</a:t>
            </a:r>
            <a:r>
              <a:rPr lang="de-DE" dirty="0"/>
              <a:t> </a:t>
            </a:r>
            <a:r>
              <a:rPr lang="de-DE" dirty="0" err="1"/>
              <a:t>minimum</a:t>
            </a:r>
            <a:r>
              <a:rPr lang="de-DE" dirty="0"/>
              <a:t> de 2 </a:t>
            </a:r>
            <a:r>
              <a:rPr lang="de-DE" dirty="0" err="1"/>
              <a:t>cases</a:t>
            </a:r>
            <a:r>
              <a:rPr lang="de-DE" dirty="0"/>
              <a:t>, </a:t>
            </a:r>
            <a:r>
              <a:rPr lang="de-DE" dirty="0" err="1"/>
              <a:t>toutes</a:t>
            </a:r>
            <a:r>
              <a:rPr lang="de-DE" dirty="0"/>
              <a:t> les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sur</a:t>
            </a:r>
            <a:r>
              <a:rPr lang="de-DE" dirty="0"/>
              <a:t> </a:t>
            </a:r>
            <a:r>
              <a:rPr lang="de-DE" dirty="0" err="1"/>
              <a:t>cette</a:t>
            </a:r>
            <a:r>
              <a:rPr lang="de-DE" dirty="0"/>
              <a:t> </a:t>
            </a:r>
            <a:r>
              <a:rPr lang="de-DE" dirty="0" err="1"/>
              <a:t>même</a:t>
            </a:r>
            <a:r>
              <a:rPr lang="de-DE" dirty="0"/>
              <a:t> </a:t>
            </a:r>
            <a:r>
              <a:rPr lang="de-DE" dirty="0" err="1"/>
              <a:t>ligne</a:t>
            </a:r>
            <a:r>
              <a:rPr lang="de-DE" dirty="0"/>
              <a:t> </a:t>
            </a:r>
            <a:r>
              <a:rPr lang="de-DE" dirty="0" err="1"/>
              <a:t>gagnent</a:t>
            </a:r>
            <a:r>
              <a:rPr lang="de-DE" dirty="0"/>
              <a:t> +3 à </a:t>
            </a:r>
            <a:r>
              <a:rPr lang="de-DE" dirty="0" err="1"/>
              <a:t>leurs</a:t>
            </a:r>
            <a:r>
              <a:rPr lang="de-DE" dirty="0"/>
              <a:t> </a:t>
            </a:r>
            <a:r>
              <a:rPr lang="de-DE" dirty="0" err="1"/>
              <a:t>poids</a:t>
            </a:r>
            <a:r>
              <a:rPr lang="de-DE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657671" y="458112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de-DE" dirty="0"/>
              <a:t>Si 2 </a:t>
            </a:r>
            <a:r>
              <a:rPr lang="de-DE" dirty="0" err="1"/>
              <a:t>jetons</a:t>
            </a:r>
            <a:r>
              <a:rPr lang="de-DE" dirty="0"/>
              <a:t> de la </a:t>
            </a:r>
            <a:r>
              <a:rPr lang="de-DE" dirty="0" err="1"/>
              <a:t>même</a:t>
            </a:r>
            <a:r>
              <a:rPr lang="de-DE" dirty="0"/>
              <a:t> </a:t>
            </a:r>
            <a:r>
              <a:rPr lang="de-DE" dirty="0" err="1"/>
              <a:t>couleur</a:t>
            </a:r>
            <a:r>
              <a:rPr lang="de-DE" dirty="0"/>
              <a:t> </a:t>
            </a:r>
            <a:r>
              <a:rPr lang="de-DE" dirty="0" err="1"/>
              <a:t>sont</a:t>
            </a:r>
            <a:r>
              <a:rPr lang="de-DE" dirty="0"/>
              <a:t> </a:t>
            </a:r>
            <a:r>
              <a:rPr lang="de-DE" dirty="0" err="1"/>
              <a:t>alignés</a:t>
            </a:r>
            <a:r>
              <a:rPr lang="de-DE" dirty="0"/>
              <a:t> </a:t>
            </a:r>
            <a:r>
              <a:rPr lang="de-DE" dirty="0" err="1"/>
              <a:t>alors</a:t>
            </a:r>
            <a:r>
              <a:rPr lang="de-DE" dirty="0"/>
              <a:t> les </a:t>
            </a:r>
            <a:r>
              <a:rPr lang="de-DE" dirty="0" err="1"/>
              <a:t>extrêmités</a:t>
            </a:r>
            <a:r>
              <a:rPr lang="de-DE" dirty="0"/>
              <a:t> de la </a:t>
            </a:r>
            <a:r>
              <a:rPr lang="de-DE" dirty="0" err="1"/>
              <a:t>ligne</a:t>
            </a:r>
            <a:r>
              <a:rPr lang="de-DE" dirty="0"/>
              <a:t>, </a:t>
            </a:r>
            <a:r>
              <a:rPr lang="de-DE" dirty="0" err="1"/>
              <a:t>colonne</a:t>
            </a:r>
            <a:r>
              <a:rPr lang="de-DE" dirty="0"/>
              <a:t> </a:t>
            </a:r>
            <a:r>
              <a:rPr lang="de-DE" dirty="0" err="1"/>
              <a:t>ou</a:t>
            </a:r>
            <a:r>
              <a:rPr lang="de-DE" dirty="0"/>
              <a:t> diagonale </a:t>
            </a:r>
            <a:r>
              <a:rPr lang="de-DE" dirty="0" err="1"/>
              <a:t>gagnent</a:t>
            </a:r>
            <a:r>
              <a:rPr lang="de-DE" dirty="0"/>
              <a:t> +3.</a:t>
            </a:r>
          </a:p>
        </p:txBody>
      </p:sp>
    </p:spTree>
    <p:extLst>
      <p:ext uri="{BB962C8B-B14F-4D97-AF65-F5344CB8AC3E}">
        <p14:creationId xmlns:p14="http://schemas.microsoft.com/office/powerpoint/2010/main" val="57991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11852"/>
              </p:ext>
            </p:extLst>
          </p:nvPr>
        </p:nvGraphicFramePr>
        <p:xfrm>
          <a:off x="539552" y="692696"/>
          <a:ext cx="374441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17"/>
                <a:gridCol w="534917"/>
                <a:gridCol w="534917"/>
                <a:gridCol w="534917"/>
                <a:gridCol w="534917"/>
                <a:gridCol w="534917"/>
                <a:gridCol w="534917"/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arenthèses 4"/>
          <p:cNvSpPr/>
          <p:nvPr/>
        </p:nvSpPr>
        <p:spPr>
          <a:xfrm>
            <a:off x="5671187" y="557973"/>
            <a:ext cx="2539347" cy="230832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68144" y="557972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0  0  0  0  0  0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/>
              <a:t>0</a:t>
            </a:r>
            <a:r>
              <a:rPr lang="fr-FR" sz="2400" dirty="0">
                <a:solidFill>
                  <a:prstClr val="black"/>
                </a:solidFill>
              </a:rPr>
              <a:t>  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0  0</a:t>
            </a:r>
            <a:endParaRPr lang="fr-FR" sz="2400" dirty="0">
              <a:solidFill>
                <a:prstClr val="black"/>
              </a:solidFill>
            </a:endParaRPr>
          </a:p>
          <a:p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/>
              <a:t>0</a:t>
            </a:r>
            <a:r>
              <a:rPr lang="fr-FR" sz="2400" dirty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0  0</a:t>
            </a:r>
            <a:r>
              <a:rPr lang="fr-FR" sz="2400" dirty="0" smtClean="0">
                <a:solidFill>
                  <a:srgbClr val="FFC000"/>
                </a:solidFill>
              </a:rPr>
              <a:t>  </a:t>
            </a:r>
            <a:r>
              <a:rPr lang="fr-FR" sz="2400" dirty="0" smtClean="0">
                <a:solidFill>
                  <a:prstClr val="black"/>
                </a:solidFill>
              </a:rPr>
              <a:t>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5536" y="188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</a:t>
            </a:r>
            <a:endParaRPr lang="fr-FR" dirty="0"/>
          </a:p>
        </p:txBody>
      </p:sp>
      <p:sp>
        <p:nvSpPr>
          <p:cNvPr id="10" name="Parenthèses 9"/>
          <p:cNvSpPr/>
          <p:nvPr/>
        </p:nvSpPr>
        <p:spPr>
          <a:xfrm>
            <a:off x="5671187" y="3530187"/>
            <a:ext cx="2539347" cy="2308324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849078" y="3530186"/>
            <a:ext cx="21793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0  0  0  0  0  0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>
                <a:solidFill>
                  <a:prstClr val="black"/>
                </a:solidFill>
              </a:rPr>
              <a:t>0  0 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0  0</a:t>
            </a:r>
          </a:p>
          <a:p>
            <a:r>
              <a:rPr lang="fr-FR" sz="2400" dirty="0" smtClean="0">
                <a:solidFill>
                  <a:prstClr val="black"/>
                </a:solidFill>
              </a:rPr>
              <a:t> 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/>
              <a:t>0</a:t>
            </a:r>
            <a:r>
              <a:rPr lang="fr-FR" sz="2400" dirty="0" smtClean="0">
                <a:solidFill>
                  <a:prstClr val="black"/>
                </a:solidFill>
              </a:rPr>
              <a:t>  0  0</a:t>
            </a:r>
            <a:endParaRPr lang="fr-FR" sz="2400" dirty="0">
              <a:solidFill>
                <a:prstClr val="black"/>
              </a:solidFill>
            </a:endParaRPr>
          </a:p>
          <a:p>
            <a:r>
              <a:rPr lang="fr-FR" sz="2400" dirty="0" smtClean="0">
                <a:solidFill>
                  <a:srgbClr val="FFC000"/>
                </a:solidFill>
              </a:rPr>
              <a:t> </a:t>
            </a:r>
            <a:r>
              <a:rPr lang="fr-FR" sz="2400" dirty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-1 -1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 smtClean="0"/>
              <a:t>0  0</a:t>
            </a:r>
            <a:r>
              <a:rPr lang="fr-FR" sz="2400" dirty="0" smtClean="0">
                <a:solidFill>
                  <a:srgbClr val="FFC000"/>
                </a:solidFill>
              </a:rPr>
              <a:t>  </a:t>
            </a:r>
            <a:r>
              <a:rPr lang="fr-FR" sz="2400" dirty="0" smtClean="0">
                <a:solidFill>
                  <a:prstClr val="black"/>
                </a:solidFill>
              </a:rPr>
              <a:t>0</a:t>
            </a:r>
            <a:endParaRPr lang="fr-FR" sz="24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00715"/>
              </p:ext>
            </p:extLst>
          </p:nvPr>
        </p:nvGraphicFramePr>
        <p:xfrm>
          <a:off x="611560" y="3587068"/>
          <a:ext cx="374441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17"/>
                <a:gridCol w="534917"/>
                <a:gridCol w="534917"/>
                <a:gridCol w="534917"/>
                <a:gridCol w="534917"/>
                <a:gridCol w="534917"/>
                <a:gridCol w="534917"/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 9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 -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09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0" grpId="0" animBg="1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665827"/>
              </p:ext>
            </p:extLst>
          </p:nvPr>
        </p:nvGraphicFramePr>
        <p:xfrm>
          <a:off x="611560" y="1772817"/>
          <a:ext cx="5976664" cy="1584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083"/>
                <a:gridCol w="747083"/>
                <a:gridCol w="747083"/>
                <a:gridCol w="747083"/>
                <a:gridCol w="747083"/>
                <a:gridCol w="747083"/>
                <a:gridCol w="747083"/>
                <a:gridCol w="747083"/>
              </a:tblGrid>
              <a:tr h="52805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243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1458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19672" y="126876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Colonnes numérotées à l’envers…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616" y="4108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S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u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 f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m</a:t>
            </a:r>
            <a:r>
              <a:rPr lang="fr-FR" sz="4000" b="1" dirty="0" smtClean="0">
                <a:solidFill>
                  <a:srgbClr val="FF0000"/>
                </a:solidFill>
              </a:rPr>
              <a:t>e </a:t>
            </a:r>
            <a:r>
              <a:rPr lang="fr-FR" sz="4000" b="1" dirty="0" smtClean="0">
                <a:solidFill>
                  <a:schemeClr val="tx2"/>
                </a:solidFill>
              </a:rPr>
              <a:t>d</a:t>
            </a:r>
            <a:r>
              <a:rPr lang="fr-FR" sz="4000" b="1" dirty="0" smtClean="0">
                <a:solidFill>
                  <a:srgbClr val="FF0000"/>
                </a:solidFill>
              </a:rPr>
              <a:t>e </a:t>
            </a:r>
            <a:r>
              <a:rPr lang="fr-FR" sz="4000" b="1" dirty="0" smtClean="0">
                <a:solidFill>
                  <a:schemeClr val="tx2"/>
                </a:solidFill>
              </a:rPr>
              <a:t>b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s</a:t>
            </a:r>
            <a:r>
              <a:rPr lang="fr-FR" sz="4000" b="1" dirty="0" smtClean="0">
                <a:solidFill>
                  <a:srgbClr val="FF0000"/>
                </a:solidFill>
              </a:rPr>
              <a:t>e </a:t>
            </a:r>
            <a:r>
              <a:rPr lang="fr-FR" sz="4000" b="1" dirty="0" smtClean="0">
                <a:solidFill>
                  <a:schemeClr val="tx2"/>
                </a:solidFill>
              </a:rPr>
              <a:t>3</a:t>
            </a:r>
            <a:endParaRPr lang="fr-FR" sz="4000" b="1" i="1" dirty="0">
              <a:solidFill>
                <a:schemeClr val="tx2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749799"/>
            <a:ext cx="2276475" cy="3095625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3419872" y="3749799"/>
            <a:ext cx="3168352" cy="864096"/>
          </a:xfrm>
          <a:prstGeom prst="wedgeRoundRectCallout">
            <a:avLst>
              <a:gd name="adj1" fmla="val 45064"/>
              <a:gd name="adj2" fmla="val 121730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Qu’est-ce que ceci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107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380832"/>
            <a:ext cx="2160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 0 0 0 0 0 0 : 0</a:t>
            </a:r>
          </a:p>
          <a:p>
            <a:r>
              <a:rPr lang="fr-FR" dirty="0" smtClean="0"/>
              <a:t>0 0 0 0 0 0 1 : 1</a:t>
            </a:r>
          </a:p>
          <a:p>
            <a:r>
              <a:rPr lang="fr-FR" dirty="0" smtClean="0"/>
              <a:t>0 0 0 0 0 0 2 : 2</a:t>
            </a:r>
          </a:p>
          <a:p>
            <a:r>
              <a:rPr lang="fr-FR" dirty="0" smtClean="0"/>
              <a:t>0 0 0 0 0 1 0 : 3</a:t>
            </a:r>
          </a:p>
          <a:p>
            <a:r>
              <a:rPr lang="fr-FR" dirty="0" smtClean="0"/>
              <a:t>0 0 0 0 0 1 1 : 4</a:t>
            </a:r>
          </a:p>
          <a:p>
            <a:r>
              <a:rPr lang="fr-FR" dirty="0" smtClean="0"/>
              <a:t>0 0 0 0 0 1 2 : 5</a:t>
            </a:r>
          </a:p>
          <a:p>
            <a:r>
              <a:rPr lang="fr-FR" dirty="0" smtClean="0"/>
              <a:t>0 0 0 0 0 2 0 : 6</a:t>
            </a:r>
          </a:p>
          <a:p>
            <a:r>
              <a:rPr lang="fr-FR" dirty="0" smtClean="0"/>
              <a:t>0 0 0 0 0 2 1 : 7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0 0 0 1 1 1 1 :  40</a:t>
            </a:r>
          </a:p>
          <a:p>
            <a:r>
              <a:rPr lang="fr-FR" dirty="0" smtClean="0"/>
              <a:t>…</a:t>
            </a:r>
          </a:p>
          <a:p>
            <a:r>
              <a:rPr lang="fr-FR" dirty="0" err="1" smtClean="0"/>
              <a:t>etc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260632" y="38610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COUP GAGANT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Flèche gauche 6"/>
          <p:cNvSpPr/>
          <p:nvPr/>
        </p:nvSpPr>
        <p:spPr>
          <a:xfrm>
            <a:off x="9180512" y="3964414"/>
            <a:ext cx="576064" cy="18466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95536" y="1367204"/>
            <a:ext cx="2160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 0 0 0 0 0 0 : 0</a:t>
            </a:r>
          </a:p>
          <a:p>
            <a:r>
              <a:rPr lang="fr-FR" dirty="0" smtClean="0"/>
              <a:t>0 0 0 0 0 0 1 : 1</a:t>
            </a:r>
          </a:p>
          <a:p>
            <a:r>
              <a:rPr lang="fr-FR" dirty="0" smtClean="0"/>
              <a:t>0 0 0 0 0 0 2 : 2</a:t>
            </a:r>
          </a:p>
          <a:p>
            <a:r>
              <a:rPr lang="fr-FR" dirty="0" smtClean="0"/>
              <a:t>0 0 0 0 0 1 0 : 3</a:t>
            </a:r>
          </a:p>
          <a:p>
            <a:r>
              <a:rPr lang="fr-FR" dirty="0" smtClean="0"/>
              <a:t>0 0 0 0 0 1 1 : 4</a:t>
            </a:r>
          </a:p>
          <a:p>
            <a:r>
              <a:rPr lang="fr-FR" dirty="0" smtClean="0"/>
              <a:t>0 0 0 0 0 1 2 : 5</a:t>
            </a:r>
          </a:p>
          <a:p>
            <a:r>
              <a:rPr lang="fr-FR" dirty="0" smtClean="0"/>
              <a:t>0 0 0 0 0 2 0 : 6</a:t>
            </a:r>
          </a:p>
          <a:p>
            <a:r>
              <a:rPr lang="fr-FR" dirty="0" smtClean="0"/>
              <a:t>0 0 0 0 0 2 1 : 7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0 0 0 </a:t>
            </a:r>
            <a:r>
              <a:rPr lang="fr-FR" dirty="0" smtClean="0">
                <a:solidFill>
                  <a:srgbClr val="FF0000"/>
                </a:solidFill>
              </a:rPr>
              <a:t>1 1 1 1 :  40</a:t>
            </a:r>
          </a:p>
          <a:p>
            <a:r>
              <a:rPr lang="fr-FR" dirty="0" smtClean="0"/>
              <a:t>…</a:t>
            </a:r>
          </a:p>
          <a:p>
            <a:r>
              <a:rPr lang="fr-FR" dirty="0" err="1" smtClean="0"/>
              <a:t>etc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836712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On commence par représenter la liste de toutes les combinaisons des lignes (qui sera la même que les colonnes et les diagonales).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355976" y="208465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Puis on regarde les coups gagnants.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331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-0.74011 -0.007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14" y="-37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79931 -0.0057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65" y="-30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/>
      <p:bldP spid="9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355976" y="836712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On commence par représenter la liste de toutes les combinaisons des lignes (qui sera la même que les colonnes et les diagonales).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355976" y="208465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Puis on regarde les coups gagnants.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95536" y="1380832"/>
            <a:ext cx="2160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 0 0 1 1 1 1 : 40</a:t>
            </a:r>
          </a:p>
          <a:p>
            <a:r>
              <a:rPr lang="fr-FR" dirty="0" smtClean="0"/>
              <a:t>0 0 0 </a:t>
            </a:r>
            <a:r>
              <a:rPr lang="fr-FR" dirty="0"/>
              <a:t>2</a:t>
            </a:r>
            <a:r>
              <a:rPr lang="fr-FR" dirty="0" smtClean="0"/>
              <a:t> 2 2 2 : 80</a:t>
            </a:r>
          </a:p>
          <a:p>
            <a:r>
              <a:rPr lang="fr-FR" dirty="0" smtClean="0"/>
              <a:t>0 0 1 1 1 1 1 : 121</a:t>
            </a:r>
          </a:p>
          <a:p>
            <a:r>
              <a:rPr lang="fr-FR" dirty="0" smtClean="0"/>
              <a:t>0 0 2 1 1 1 1 : 202</a:t>
            </a:r>
          </a:p>
          <a:p>
            <a:r>
              <a:rPr lang="fr-FR" dirty="0" smtClean="0"/>
              <a:t>0 0 1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2</a:t>
            </a:r>
            <a:r>
              <a:rPr lang="fr-FR" dirty="0" smtClean="0"/>
              <a:t> : 161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1 1 1 1 1 1 1 :  1093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2 2 2 2 2 2 2 : 2186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355976" y="248360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On récupère la liste des coups combinaisons gagnantes.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3142709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On obtient une suite :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{40; 80; 121; … ; 2186}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996227"/>
            <a:ext cx="2276475" cy="2602769"/>
          </a:xfrm>
          <a:prstGeom prst="rect">
            <a:avLst/>
          </a:prstGeom>
        </p:spPr>
      </p:pic>
      <p:sp>
        <p:nvSpPr>
          <p:cNvPr id="11" name="Rectangle à coins arrondis 10"/>
          <p:cNvSpPr/>
          <p:nvPr/>
        </p:nvSpPr>
        <p:spPr>
          <a:xfrm>
            <a:off x="5148064" y="4005064"/>
            <a:ext cx="3168352" cy="864096"/>
          </a:xfrm>
          <a:prstGeom prst="wedgeRoundRectCallout">
            <a:avLst>
              <a:gd name="adj1" fmla="val -59916"/>
              <a:gd name="adj2" fmla="val 112471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 qu’est-ce qu’on va faire de cette suite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15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616" y="4108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 a</a:t>
            </a:r>
            <a:r>
              <a:rPr lang="fr-FR" sz="4000" b="1" dirty="0" smtClean="0">
                <a:solidFill>
                  <a:schemeClr val="tx2"/>
                </a:solidFill>
              </a:rPr>
              <a:t>p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?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endParaRPr lang="fr-FR" sz="4000" b="1" i="1" dirty="0">
              <a:solidFill>
                <a:srgbClr val="FFC00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419872" y="1412776"/>
            <a:ext cx="3168352" cy="864096"/>
          </a:xfrm>
          <a:prstGeom prst="wedgeRoundRectCallout">
            <a:avLst>
              <a:gd name="adj1" fmla="val 45064"/>
              <a:gd name="adj2" fmla="val 121730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On pourrait essayer de faire la même chose à 3 joueurs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626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635896" y="960647"/>
            <a:ext cx="3312368" cy="1224136"/>
          </a:xfrm>
          <a:prstGeom prst="wedgeRoundRectCallout">
            <a:avLst>
              <a:gd name="adj1" fmla="val 35046"/>
              <a:gd name="adj2" fmla="val 102671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Pourquoi avoir choisi « -1 » pour moi et non pas « 2 » 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125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19872" y="1412776"/>
            <a:ext cx="3168352" cy="864096"/>
          </a:xfrm>
          <a:prstGeom prst="wedgeRoundRectCallout">
            <a:avLst>
              <a:gd name="adj1" fmla="val -44403"/>
              <a:gd name="adj2" fmla="val 105857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 même en 3 dimensions 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616" y="4108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 a</a:t>
            </a:r>
            <a:r>
              <a:rPr lang="fr-FR" sz="4000" b="1" dirty="0" smtClean="0">
                <a:solidFill>
                  <a:schemeClr val="tx2"/>
                </a:solidFill>
              </a:rPr>
              <a:t>p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?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endParaRPr lang="fr-FR" sz="4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19872" y="1412776"/>
            <a:ext cx="3168352" cy="864096"/>
          </a:xfrm>
          <a:prstGeom prst="wedgeRoundRectCallout">
            <a:avLst>
              <a:gd name="adj1" fmla="val 45064"/>
              <a:gd name="adj2" fmla="val 121730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 alors avec N joueurs ?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616" y="4108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 a</a:t>
            </a:r>
            <a:r>
              <a:rPr lang="fr-FR" sz="4000" b="1" dirty="0" smtClean="0">
                <a:solidFill>
                  <a:schemeClr val="tx2"/>
                </a:solidFill>
              </a:rPr>
              <a:t>p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?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endParaRPr lang="fr-FR" sz="4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19872" y="1412776"/>
            <a:ext cx="3168352" cy="864096"/>
          </a:xfrm>
          <a:prstGeom prst="wedgeRoundRectCallout">
            <a:avLst>
              <a:gd name="adj1" fmla="val -42239"/>
              <a:gd name="adj2" fmla="val 109825"/>
              <a:gd name="adj3" fmla="val 16667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Tant qu’on y est pourquoi pas avec N joueurs et N dimensions !!!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616" y="4108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p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r>
              <a:rPr lang="fr-FR" sz="4000" b="1" dirty="0" smtClean="0">
                <a:solidFill>
                  <a:schemeClr val="tx2"/>
                </a:solidFill>
              </a:rPr>
              <a:t>è</a:t>
            </a:r>
            <a:r>
              <a:rPr lang="fr-FR" sz="4000" b="1" dirty="0" smtClean="0">
                <a:solidFill>
                  <a:srgbClr val="FF0000"/>
                </a:solidFill>
              </a:rPr>
              <a:t>s </a:t>
            </a:r>
            <a:r>
              <a:rPr lang="fr-FR" sz="4000" b="1" dirty="0" smtClean="0">
                <a:solidFill>
                  <a:schemeClr val="tx2"/>
                </a:solidFill>
              </a:rPr>
              <a:t>?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endParaRPr lang="fr-FR" sz="4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1592401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: </a:t>
            </a:r>
            <a:endParaRPr lang="fr-FR" dirty="0"/>
          </a:p>
        </p:txBody>
      </p:sp>
      <p:sp>
        <p:nvSpPr>
          <p:cNvPr id="5" name="Parenthèses 4"/>
          <p:cNvSpPr/>
          <p:nvPr/>
        </p:nvSpPr>
        <p:spPr>
          <a:xfrm>
            <a:off x="1494654" y="483929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54694" y="699954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/>
              <a:t>  0  0  0</a:t>
            </a:r>
          </a:p>
          <a:p>
            <a:r>
              <a:rPr lang="fr-FR" sz="2400" dirty="0" smtClean="0"/>
              <a:t>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 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0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130552" y="1375133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-</a:t>
            </a:r>
            <a:r>
              <a:rPr lang="fr-FR" dirty="0" smtClean="0">
                <a:solidFill>
                  <a:schemeClr val="tx2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chemeClr val="tx2"/>
                </a:solidFill>
              </a:rPr>
              <a:t>-1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chemeClr val="tx2"/>
                </a:solidFill>
              </a:rPr>
              <a:t>-1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= 1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986536" y="185411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C’est donc à Pythagore (joueur 2) de jouer.</a:t>
            </a:r>
            <a:endParaRPr lang="fr-FR" dirty="0"/>
          </a:p>
        </p:txBody>
      </p:sp>
      <p:sp>
        <p:nvSpPr>
          <p:cNvPr id="9" name="Parenthèses 8"/>
          <p:cNvSpPr/>
          <p:nvPr/>
        </p:nvSpPr>
        <p:spPr>
          <a:xfrm>
            <a:off x="1547664" y="3573015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907704" y="3789040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0  0</a:t>
            </a:r>
          </a:p>
          <a:p>
            <a:r>
              <a:rPr lang="fr-FR" sz="2400" dirty="0" smtClean="0"/>
              <a:t>0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</a:t>
            </a:r>
            <a:r>
              <a:rPr lang="fr-FR" sz="2400" dirty="0" smtClean="0">
                <a:solidFill>
                  <a:srgbClr val="FF0000"/>
                </a:solidFill>
              </a:rPr>
              <a:t>1 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-1</a:t>
            </a:r>
            <a:r>
              <a:rPr lang="fr-FR" sz="2400" dirty="0" smtClean="0"/>
              <a:t>  0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183562" y="4464219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-</a:t>
            </a:r>
            <a:r>
              <a:rPr lang="fr-FR" dirty="0" smtClean="0">
                <a:solidFill>
                  <a:schemeClr val="tx2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chemeClr val="tx2"/>
                </a:solidFill>
              </a:rPr>
              <a:t>-1</a:t>
            </a:r>
            <a:r>
              <a:rPr lang="fr-FR" dirty="0" smtClean="0">
                <a:solidFill>
                  <a:srgbClr val="FFC000"/>
                </a:solidFill>
              </a:rPr>
              <a:t> </a:t>
            </a:r>
            <a:r>
              <a:rPr lang="fr-FR" dirty="0" smtClean="0"/>
              <a:t>+ </a:t>
            </a:r>
            <a:r>
              <a:rPr lang="fr-FR" dirty="0" smtClean="0">
                <a:solidFill>
                  <a:schemeClr val="tx2"/>
                </a:solidFill>
              </a:rPr>
              <a:t>-1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chemeClr val="tx2"/>
                </a:solidFill>
              </a:rPr>
              <a:t>-1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 = 0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039546" y="494320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C’est donc à Einstein (joueur 1) de jouer.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643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131840" y="764704"/>
            <a:ext cx="3312368" cy="1224136"/>
          </a:xfrm>
          <a:prstGeom prst="wedgeRoundRectCallout">
            <a:avLst>
              <a:gd name="adj1" fmla="val -45470"/>
              <a:gd name="adj2" fmla="val 105339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J’ai compris. </a:t>
            </a:r>
            <a:r>
              <a:rPr lang="fr-FR" dirty="0"/>
              <a:t>C</a:t>
            </a:r>
            <a:r>
              <a:rPr lang="fr-FR" dirty="0" smtClean="0"/>
              <a:t>ommençons la partie.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131840" y="3212976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Parenthèses 7"/>
          <p:cNvSpPr/>
          <p:nvPr/>
        </p:nvSpPr>
        <p:spPr>
          <a:xfrm>
            <a:off x="3131840" y="3284983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491880" y="3501008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0  0  0  </a:t>
            </a:r>
            <a:r>
              <a:rPr lang="fr-FR" sz="2400" dirty="0" smtClean="0">
                <a:solidFill>
                  <a:srgbClr val="FF0000"/>
                </a:solidFill>
              </a:rPr>
              <a:t>1</a:t>
            </a:r>
            <a:r>
              <a:rPr lang="fr-FR" sz="2400" dirty="0" smtClean="0"/>
              <a:t>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</a:p>
          <a:p>
            <a:r>
              <a:rPr lang="fr-FR" sz="2400" dirty="0" smtClean="0"/>
              <a:t>0  0  0  0  0  0  0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007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131840" y="764704"/>
            <a:ext cx="3312368" cy="1224136"/>
          </a:xfrm>
          <a:prstGeom prst="wedgeRoundRectCallout">
            <a:avLst>
              <a:gd name="adj1" fmla="val -45470"/>
              <a:gd name="adj2" fmla="val 105339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Pourquoi mon jeton ne descend-t-il pas ?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1840" y="3212976"/>
            <a:ext cx="2736304" cy="3645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Parenthèses 7"/>
          <p:cNvSpPr/>
          <p:nvPr/>
        </p:nvSpPr>
        <p:spPr>
          <a:xfrm>
            <a:off x="3131840" y="3284983"/>
            <a:ext cx="2736304" cy="2736305"/>
          </a:xfrm>
          <a:prstGeom prst="bracket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491880" y="3501008"/>
            <a:ext cx="2342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</a:rPr>
              <a:t>0  0  0  </a:t>
            </a:r>
            <a:r>
              <a:rPr lang="fr-FR" sz="2400" dirty="0">
                <a:solidFill>
                  <a:srgbClr val="FF0000"/>
                </a:solidFill>
              </a:rPr>
              <a:t>1</a:t>
            </a:r>
            <a:r>
              <a:rPr lang="fr-FR" sz="2400" dirty="0">
                <a:solidFill>
                  <a:prstClr val="black"/>
                </a:solidFill>
              </a:rPr>
              <a:t>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  <a:p>
            <a:r>
              <a:rPr lang="fr-FR" sz="2400" dirty="0">
                <a:solidFill>
                  <a:prstClr val="black"/>
                </a:solidFill>
              </a:rPr>
              <a:t>0  0  0  0  0  0  0</a:t>
            </a:r>
          </a:p>
        </p:txBody>
      </p:sp>
    </p:spTree>
    <p:extLst>
      <p:ext uri="{BB962C8B-B14F-4D97-AF65-F5344CB8AC3E}">
        <p14:creationId xmlns:p14="http://schemas.microsoft.com/office/powerpoint/2010/main" val="27808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15616" y="186913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Nom </a:t>
            </a:r>
            <a:r>
              <a:rPr lang="fr-FR" dirty="0" smtClean="0"/>
              <a:t>: Gravite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123728" y="410861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N</a:t>
            </a:r>
            <a:r>
              <a:rPr lang="fr-FR" sz="4000" b="1" dirty="0" smtClean="0">
                <a:solidFill>
                  <a:schemeClr val="tx2"/>
                </a:solidFill>
              </a:rPr>
              <a:t>o</a:t>
            </a:r>
            <a:r>
              <a:rPr lang="fr-FR" sz="4000" b="1" dirty="0" smtClean="0">
                <a:solidFill>
                  <a:srgbClr val="FF0000"/>
                </a:solidFill>
              </a:rPr>
              <a:t>u</a:t>
            </a:r>
            <a:r>
              <a:rPr lang="fr-FR" sz="4000" b="1" dirty="0" smtClean="0">
                <a:solidFill>
                  <a:schemeClr val="tx2"/>
                </a:solidFill>
              </a:rPr>
              <a:t>v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</a:rPr>
              <a:t> o</a:t>
            </a:r>
            <a:r>
              <a:rPr lang="fr-FR" sz="4000" b="1" dirty="0" smtClean="0">
                <a:solidFill>
                  <a:schemeClr val="tx2"/>
                </a:solidFill>
              </a:rPr>
              <a:t>p</a:t>
            </a:r>
            <a:r>
              <a:rPr lang="fr-FR" sz="4000" b="1" dirty="0" smtClean="0">
                <a:solidFill>
                  <a:srgbClr val="FF0000"/>
                </a:solidFill>
              </a:rPr>
              <a:t>é</a:t>
            </a:r>
            <a:r>
              <a:rPr lang="fr-FR" sz="4000" b="1" dirty="0" smtClean="0">
                <a:solidFill>
                  <a:schemeClr val="tx2"/>
                </a:solidFill>
              </a:rPr>
              <a:t>r</a:t>
            </a:r>
            <a:r>
              <a:rPr lang="fr-FR" sz="4000" b="1" dirty="0" smtClean="0">
                <a:solidFill>
                  <a:srgbClr val="FF0000"/>
                </a:solidFill>
              </a:rPr>
              <a:t>a</a:t>
            </a:r>
            <a:r>
              <a:rPr lang="fr-FR" sz="4000" b="1" dirty="0" smtClean="0">
                <a:solidFill>
                  <a:schemeClr val="tx2"/>
                </a:solidFill>
              </a:rPr>
              <a:t>t</a:t>
            </a:r>
            <a:r>
              <a:rPr lang="fr-FR" sz="4000" b="1" dirty="0" smtClean="0"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solidFill>
                  <a:schemeClr val="tx2"/>
                </a:solidFill>
              </a:rPr>
              <a:t>u</a:t>
            </a:r>
            <a:r>
              <a:rPr lang="fr-FR" sz="4000" b="1" dirty="0" smtClean="0">
                <a:solidFill>
                  <a:srgbClr val="FF0000"/>
                </a:solidFill>
              </a:rPr>
              <a:t>r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72000" y="187618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Symbol :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Plus 8"/>
          <p:cNvSpPr/>
          <p:nvPr/>
        </p:nvSpPr>
        <p:spPr>
          <a:xfrm>
            <a:off x="5796136" y="1876182"/>
            <a:ext cx="360040" cy="3693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>
            <a:off x="5885843" y="1926124"/>
            <a:ext cx="180020" cy="3193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848899" y="2924944"/>
            <a:ext cx="71581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0000"/>
                </a:solidFill>
              </a:rPr>
              <a:t>Définition :</a:t>
            </a:r>
            <a:r>
              <a:rPr lang="fr-FR" dirty="0" smtClean="0"/>
              <a:t>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Remplace, </a:t>
            </a:r>
            <a:r>
              <a:rPr lang="fr-FR" dirty="0" smtClean="0"/>
              <a:t>dans une matrice N x </a:t>
            </a:r>
            <a:r>
              <a:rPr lang="fr-FR" dirty="0" smtClean="0"/>
              <a:t>M, </a:t>
            </a:r>
            <a:r>
              <a:rPr lang="fr-FR" dirty="0" smtClean="0"/>
              <a:t>les « 0 » de la première ligne par les chiffres différents de « 0 </a:t>
            </a:r>
            <a:r>
              <a:rPr lang="fr-FR" dirty="0" smtClean="0"/>
              <a:t>», </a:t>
            </a:r>
            <a:r>
              <a:rPr lang="fr-FR" dirty="0" smtClean="0"/>
              <a:t>d’une matrice ligne M colonnes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Puis on </a:t>
            </a:r>
            <a:r>
              <a:rPr lang="fr-FR" dirty="0" smtClean="0"/>
              <a:t>applique un principe de </a:t>
            </a:r>
            <a:r>
              <a:rPr lang="fr-FR" b="1" dirty="0" smtClean="0"/>
              <a:t>« gravité » </a:t>
            </a:r>
            <a:r>
              <a:rPr lang="fr-FR" dirty="0" smtClean="0"/>
              <a:t>à la première matrice.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121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3568" y="1844824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FF0000"/>
                </a:solidFill>
              </a:rPr>
              <a:t>Propriété de la gravité dans une matrice </a:t>
            </a:r>
            <a:r>
              <a:rPr lang="fr-FR" sz="2000" b="1" u="sng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endParaRPr lang="fr-FR" sz="2000" b="1" u="sng" dirty="0">
              <a:solidFill>
                <a:srgbClr val="FF0000"/>
              </a:solidFill>
            </a:endParaRPr>
          </a:p>
          <a:p>
            <a:pPr algn="just"/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/>
              <a:t>En commençant par le bas de chaque colonne, on remplace le premier « 0 » par le premier chiffre rencontré en remontant cette colonne. Et ainsi de suite jusqu’à la fin de celle-ci. Le même principe est utilisé pour toutes les colonnes.</a:t>
            </a:r>
            <a:endParaRPr lang="fr-FR" sz="2000" u="sng" dirty="0"/>
          </a:p>
        </p:txBody>
      </p:sp>
    </p:spTree>
    <p:extLst>
      <p:ext uri="{BB962C8B-B14F-4D97-AF65-F5344CB8AC3E}">
        <p14:creationId xmlns:p14="http://schemas.microsoft.com/office/powerpoint/2010/main" val="323228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2381</Words>
  <Application>Microsoft Office PowerPoint</Application>
  <PresentationFormat>Affichage à l'écran (4:3)</PresentationFormat>
  <Paragraphs>464</Paragraphs>
  <Slides>42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Thème Office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Mapoule</dc:creator>
  <cp:lastModifiedBy>Mapoule</cp:lastModifiedBy>
  <cp:revision>61</cp:revision>
  <dcterms:created xsi:type="dcterms:W3CDTF">2012-04-11T09:16:47Z</dcterms:created>
  <dcterms:modified xsi:type="dcterms:W3CDTF">2012-05-16T07:51:43Z</dcterms:modified>
</cp:coreProperties>
</file>