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2" r:id="rId9"/>
    <p:sldId id="263" r:id="rId10"/>
    <p:sldId id="264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1" autoAdjust="0"/>
    <p:restoredTop sz="94660"/>
  </p:normalViewPr>
  <p:slideViewPr>
    <p:cSldViewPr>
      <p:cViewPr>
        <p:scale>
          <a:sx n="60" d="100"/>
          <a:sy n="6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D87E-DA3B-41B0-B02A-D95F4709623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F56B-1948-45E8-A64D-C4B8E1C9B3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4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0E65-F30A-43A9-94B7-898F0E71A633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0E65-F30A-43A9-94B7-898F0E71A633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0E65-F30A-43A9-94B7-898F0E71A633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F56B-1948-45E8-A64D-C4B8E1C9B35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B106-341B-4A07-B689-8D9178904F2F}" type="datetimeFigureOut">
              <a:rPr lang="fr-FR" smtClean="0"/>
              <a:pPr/>
              <a:t>14/03/2012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092C-2BA4-4592-B416-B5F0737E92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967335"/>
            <a:ext cx="80648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Polyèdres composés de </a:t>
            </a:r>
          </a:p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</a:t>
            </a:r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riangles équilatéraux </a:t>
            </a:r>
          </a:p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Et de carrés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98072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Les </a:t>
            </a:r>
            <a:r>
              <a:rPr lang="fr-FR" sz="8000" b="1" dirty="0" err="1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Tricaèdres</a:t>
            </a:r>
            <a:endParaRPr lang="fr-FR" sz="8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A . Etudes des </a:t>
            </a:r>
            <a:r>
              <a:rPr lang="fr-FR" sz="2800" b="1" dirty="0" err="1" smtClean="0">
                <a:latin typeface="Cambria" pitchFamily="18" charset="0"/>
              </a:rPr>
              <a:t>deltaèdres</a:t>
            </a:r>
            <a:endParaRPr lang="fr-FR" sz="2800" b="1" dirty="0">
              <a:latin typeface="Cambria" pitchFamily="18" charset="0"/>
            </a:endParaRPr>
          </a:p>
        </p:txBody>
      </p:sp>
      <p:pic>
        <p:nvPicPr>
          <p:cNvPr id="4" name="Espace réservé du contenu 3" descr="C:\Users\DNVG\Documents\Documents\FAC\Maths en Jeans\Deltaèdres\tétraèdr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508867" cy="129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DNVG\Documents\Documents\FAC\Maths en Jeans\Deltaèdres\diamant triangulair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4229" r="8228" b="3951"/>
          <a:stretch/>
        </p:blipFill>
        <p:spPr bwMode="auto">
          <a:xfrm rot="5400000">
            <a:off x="4058702" y="1205994"/>
            <a:ext cx="1369521" cy="1927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C:\Users\DNVG\Documents\Documents\FAC\Maths en Jeans\Deltaèdres\octaèdr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476176" cy="170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DNVG\Documents\Documents\FAC\Maths en Jeans\Deltaèdres\diamant pentagona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 b="4001"/>
          <a:stretch/>
        </p:blipFill>
        <p:spPr bwMode="auto">
          <a:xfrm>
            <a:off x="1259632" y="3212976"/>
            <a:ext cx="2190414" cy="155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C:\Users\DNVG\Documents\Documents\FAC\Maths en Jeans\Deltaèdres\snub disphoïd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6960" y="3154080"/>
            <a:ext cx="1531943" cy="1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DNVG\Documents\Documents\FAC\Maths en Jeans\Deltaèdres\pyramide carrée gyroallongé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/>
          <a:stretch/>
        </p:blipFill>
        <p:spPr bwMode="auto">
          <a:xfrm>
            <a:off x="3491880" y="5373216"/>
            <a:ext cx="2120479" cy="1484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C:\Users\DNVG\Documents\Documents\FAC\Maths en Jeans\Deltaèdres\icosaèdr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702693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DNVG\Documents\Documents\FAC\Maths en Jeans\Deltaèdres\prisme triangulaire triaugmenté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55332"/>
            <a:ext cx="1699163" cy="1502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323528" y="105273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Tétraèdre ( 4 )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71800" y="10527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Diamant triangulaire  ( 6 )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76256" y="10527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Octaèdre ( 8 )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1560" y="292494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Diamant pentagonal ( 10 )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99992" y="292494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Cambria" pitchFamily="18" charset="0"/>
              </a:rPr>
              <a:t>Snub</a:t>
            </a:r>
            <a:r>
              <a:rPr lang="fr-FR" sz="2000" b="1" dirty="0" smtClean="0">
                <a:latin typeface="Cambria" pitchFamily="18" charset="0"/>
              </a:rPr>
              <a:t> </a:t>
            </a:r>
            <a:r>
              <a:rPr lang="fr-FR" sz="2000" b="1" dirty="0" err="1" smtClean="0">
                <a:latin typeface="Cambria" pitchFamily="18" charset="0"/>
              </a:rPr>
              <a:t>disphénoïde</a:t>
            </a:r>
            <a:r>
              <a:rPr lang="fr-FR" sz="2000" b="1" dirty="0" smtClean="0">
                <a:latin typeface="Cambria" pitchFamily="18" charset="0"/>
              </a:rPr>
              <a:t> ( 12 )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458112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Prisme triangulaire </a:t>
            </a:r>
            <a:r>
              <a:rPr lang="fr-FR" sz="2000" b="1" dirty="0" err="1" smtClean="0">
                <a:latin typeface="Cambria" pitchFamily="18" charset="0"/>
              </a:rPr>
              <a:t>triaugmenté</a:t>
            </a:r>
            <a:r>
              <a:rPr lang="fr-FR" sz="2000" b="1" dirty="0" smtClean="0">
                <a:latin typeface="Cambria" pitchFamily="18" charset="0"/>
              </a:rPr>
              <a:t> ( 14 )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75856" y="465313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Pyramide carrée </a:t>
            </a:r>
            <a:r>
              <a:rPr lang="fr-FR" sz="2000" b="1" dirty="0" err="1" smtClean="0">
                <a:latin typeface="Cambria" pitchFamily="18" charset="0"/>
              </a:rPr>
              <a:t>gyroallongée</a:t>
            </a:r>
            <a:r>
              <a:rPr lang="fr-FR" sz="2000" b="1" dirty="0" smtClean="0">
                <a:latin typeface="Cambria" pitchFamily="18" charset="0"/>
              </a:rPr>
              <a:t> ( 16 )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04248" y="479715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</a:rPr>
              <a:t>Icosaèdre ( 20 ) </a:t>
            </a:r>
            <a:endParaRPr lang="fr-FR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Maths en Jeans\Deltaèdres\18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t="7946" r="33731" b="55102"/>
          <a:stretch/>
        </p:blipFill>
        <p:spPr bwMode="auto">
          <a:xfrm>
            <a:off x="179511" y="2997784"/>
            <a:ext cx="5458528" cy="37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5"/>
          <p:cNvGrpSpPr/>
          <p:nvPr/>
        </p:nvGrpSpPr>
        <p:grpSpPr>
          <a:xfrm>
            <a:off x="354322" y="1715196"/>
            <a:ext cx="8357191" cy="1388928"/>
            <a:chOff x="354322" y="1715196"/>
            <a:chExt cx="8357191" cy="138892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" t="17907" r="10320" b="61570"/>
            <a:stretch/>
          </p:blipFill>
          <p:spPr bwMode="auto">
            <a:xfrm>
              <a:off x="354322" y="1931220"/>
              <a:ext cx="8357191" cy="1172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989967" y="1715196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6" t="57338" r="32413" b="20698"/>
          <a:stretch/>
        </p:blipFill>
        <p:spPr bwMode="auto">
          <a:xfrm>
            <a:off x="2185700" y="1931220"/>
            <a:ext cx="1657930" cy="74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6" t="17907" r="32413" b="42780"/>
          <a:stretch/>
        </p:blipFill>
        <p:spPr bwMode="auto">
          <a:xfrm>
            <a:off x="3656073" y="548680"/>
            <a:ext cx="1657930" cy="133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40189" r="21402" b="41046"/>
          <a:stretch/>
        </p:blipFill>
        <p:spPr bwMode="auto">
          <a:xfrm>
            <a:off x="5202768" y="3356992"/>
            <a:ext cx="3508745" cy="10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B . </a:t>
            </a:r>
            <a:r>
              <a:rPr lang="fr-FR" sz="2800" b="1" dirty="0" smtClean="0">
                <a:latin typeface="Cambria" pitchFamily="18" charset="0"/>
              </a:rPr>
              <a:t>Cas général</a:t>
            </a:r>
            <a:endParaRPr lang="fr-FR" sz="2800" b="1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0" t="12345" r="35586" b="65760"/>
          <a:stretch/>
        </p:blipFill>
        <p:spPr bwMode="auto">
          <a:xfrm>
            <a:off x="827584" y="805045"/>
            <a:ext cx="3672408" cy="178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45736" y="2722806"/>
            <a:ext cx="4256976" cy="908928"/>
            <a:chOff x="145736" y="2722806"/>
            <a:chExt cx="4256976" cy="90892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t="35871" r="52401" b="60398"/>
            <a:stretch/>
          </p:blipFill>
          <p:spPr bwMode="auto">
            <a:xfrm>
              <a:off x="145736" y="2722806"/>
              <a:ext cx="4043962" cy="26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t="39532" r="52401" b="56806"/>
            <a:stretch/>
          </p:blipFill>
          <p:spPr bwMode="auto">
            <a:xfrm>
              <a:off x="179512" y="3375071"/>
              <a:ext cx="4043962" cy="25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3" t="33767" r="15918" b="59274"/>
            <a:stretch/>
          </p:blipFill>
          <p:spPr bwMode="auto">
            <a:xfrm>
              <a:off x="443322" y="2930936"/>
              <a:ext cx="3959390" cy="44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5" t="45073" r="44655" b="34336"/>
          <a:stretch/>
        </p:blipFill>
        <p:spPr bwMode="auto">
          <a:xfrm>
            <a:off x="2216454" y="3356992"/>
            <a:ext cx="1373286" cy="14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6" t="67258" r="36924" b="22958"/>
          <a:stretch/>
        </p:blipFill>
        <p:spPr bwMode="auto">
          <a:xfrm>
            <a:off x="2426829" y="4841441"/>
            <a:ext cx="4259873" cy="81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12621" r="23868" b="14276"/>
          <a:stretch/>
        </p:blipFill>
        <p:spPr bwMode="auto">
          <a:xfrm>
            <a:off x="4276670" y="711408"/>
            <a:ext cx="4759825" cy="39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15931" r="27748" b="78827"/>
          <a:stretch/>
        </p:blipFill>
        <p:spPr bwMode="auto">
          <a:xfrm>
            <a:off x="2085862" y="5805264"/>
            <a:ext cx="5366458" cy="40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37847" r="24922" b="54428"/>
          <a:stretch/>
        </p:blipFill>
        <p:spPr bwMode="auto">
          <a:xfrm>
            <a:off x="1486011" y="6142720"/>
            <a:ext cx="6542373" cy="59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27572" r="24030" b="41896"/>
          <a:stretch/>
        </p:blipFill>
        <p:spPr bwMode="auto">
          <a:xfrm>
            <a:off x="179512" y="1198178"/>
            <a:ext cx="6511159" cy="17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19242" r="22199" b="15932"/>
          <a:stretch/>
        </p:blipFill>
        <p:spPr bwMode="auto">
          <a:xfrm>
            <a:off x="1753496" y="3036471"/>
            <a:ext cx="5297215" cy="37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28345" r="40948" b="58502"/>
          <a:stretch/>
        </p:blipFill>
        <p:spPr bwMode="auto">
          <a:xfrm>
            <a:off x="179512" y="517099"/>
            <a:ext cx="4824249" cy="7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Cambria" pitchFamily="18" charset="0"/>
              </a:rPr>
              <a:t>B . Cas général</a:t>
            </a:r>
            <a:endParaRPr lang="fr-FR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Cambria" pitchFamily="18" charset="0"/>
              </a:rPr>
              <a:t>Définitions </a:t>
            </a:r>
            <a:endParaRPr lang="fr-FR" sz="3600" b="1" dirty="0"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fr-FR" u="sng" dirty="0" smtClean="0">
                <a:latin typeface="Cambria" pitchFamily="18" charset="0"/>
              </a:rPr>
              <a:t>Convexité :</a:t>
            </a:r>
            <a:r>
              <a:rPr lang="fr-FR" dirty="0" smtClean="0">
                <a:latin typeface="Cambria" pitchFamily="18" charset="0"/>
              </a:rPr>
              <a:t>  - convexe :		- non convexe :</a:t>
            </a: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endParaRPr lang="fr-FR" dirty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Eulérien :</a:t>
            </a:r>
            <a:r>
              <a:rPr lang="fr-FR" dirty="0" smtClean="0">
                <a:latin typeface="Cambria" pitchFamily="18" charset="0"/>
              </a:rPr>
              <a:t>  </a:t>
            </a:r>
            <a:r>
              <a:rPr lang="fr-FR" dirty="0" smtClean="0">
                <a:latin typeface="Cambria" pitchFamily="18" charset="0"/>
              </a:rPr>
              <a:t>aucunes faces juxtaposées coplanaires.</a:t>
            </a:r>
            <a:endParaRPr lang="fr-FR" u="sng" dirty="0" smtClean="0">
              <a:latin typeface="Cambria" pitchFamily="18" charset="0"/>
            </a:endParaRPr>
          </a:p>
          <a:p>
            <a:endParaRPr lang="fr-FR" dirty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Isomères :</a:t>
            </a:r>
            <a:r>
              <a:rPr lang="fr-FR" dirty="0" smtClean="0">
                <a:latin typeface="Cambria" pitchFamily="18" charset="0"/>
              </a:rPr>
              <a:t> même nombre de faces carrées et 	</a:t>
            </a:r>
            <a:r>
              <a:rPr lang="fr-FR" dirty="0" smtClean="0">
                <a:latin typeface="Cambria" pitchFamily="18" charset="0"/>
              </a:rPr>
              <a:t>triangulaires </a:t>
            </a:r>
            <a:r>
              <a:rPr lang="fr-FR" dirty="0" smtClean="0">
                <a:latin typeface="Cambria" pitchFamily="18" charset="0"/>
              </a:rPr>
              <a:t>mais configuration différente.</a:t>
            </a:r>
          </a:p>
          <a:p>
            <a:endParaRPr lang="fr-FR" u="sng" dirty="0" smtClean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Angle au sommet :</a:t>
            </a:r>
            <a:r>
              <a:rPr lang="fr-FR" dirty="0" smtClean="0">
                <a:latin typeface="Cambria" pitchFamily="18" charset="0"/>
              </a:rPr>
              <a:t> somme des angles géométriques des faces d’un sommet. </a:t>
            </a:r>
            <a:endParaRPr lang="fr-FR" u="sng" dirty="0" smtClean="0">
              <a:latin typeface="Cambria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555776" y="1556792"/>
            <a:ext cx="1728192" cy="1008112"/>
            <a:chOff x="2555776" y="1556792"/>
            <a:chExt cx="1728192" cy="1008112"/>
          </a:xfrm>
        </p:grpSpPr>
        <p:sp>
          <p:nvSpPr>
            <p:cNvPr id="5" name="Ellipse 4"/>
            <p:cNvSpPr/>
            <p:nvPr/>
          </p:nvSpPr>
          <p:spPr>
            <a:xfrm>
              <a:off x="2555776" y="1556792"/>
              <a:ext cx="172819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915816" y="1988840"/>
              <a:ext cx="100811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796136" y="1340768"/>
            <a:ext cx="2232248" cy="1224136"/>
            <a:chOff x="5796136" y="1340768"/>
            <a:chExt cx="2232248" cy="1224136"/>
          </a:xfrm>
        </p:grpSpPr>
        <p:sp>
          <p:nvSpPr>
            <p:cNvPr id="8" name="Étoile à 5 branches 7"/>
            <p:cNvSpPr/>
            <p:nvPr/>
          </p:nvSpPr>
          <p:spPr>
            <a:xfrm>
              <a:off x="5796136" y="1340768"/>
              <a:ext cx="2232248" cy="122413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084168" y="1484784"/>
              <a:ext cx="864096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fr-FR" u="sng" dirty="0" smtClean="0"/>
          </a:p>
          <a:p>
            <a:r>
              <a:rPr lang="fr-FR" u="sng" dirty="0" smtClean="0">
                <a:latin typeface="Cambria" pitchFamily="18" charset="0"/>
              </a:rPr>
              <a:t>Graphe :</a:t>
            </a:r>
            <a:r>
              <a:rPr lang="fr-FR" dirty="0" smtClean="0">
                <a:latin typeface="Cambria" pitchFamily="18" charset="0"/>
              </a:rPr>
              <a:t>  couple (Sommets , Arêtes</a:t>
            </a:r>
            <a:r>
              <a:rPr lang="fr-FR" dirty="0" smtClean="0">
                <a:latin typeface="Cambria" pitchFamily="18" charset="0"/>
              </a:rPr>
              <a:t>)</a:t>
            </a:r>
          </a:p>
          <a:p>
            <a:endParaRPr lang="fr-FR" dirty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Degré :</a:t>
            </a:r>
            <a:r>
              <a:rPr lang="fr-FR" dirty="0" smtClean="0">
                <a:latin typeface="Cambria" pitchFamily="18" charset="0"/>
              </a:rPr>
              <a:t> Nombre d’arrêtes arrivan</a:t>
            </a:r>
            <a:r>
              <a:rPr lang="fr-FR" dirty="0" smtClean="0">
                <a:latin typeface="Cambria" pitchFamily="18" charset="0"/>
              </a:rPr>
              <a:t>t  à ce sommet</a:t>
            </a: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Théorème d’Euler :</a:t>
            </a:r>
          </a:p>
          <a:p>
            <a:pPr>
              <a:buNone/>
            </a:pPr>
            <a:endParaRPr lang="fr-FR" dirty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Connexité :</a:t>
            </a:r>
            <a:r>
              <a:rPr lang="fr-FR" dirty="0" smtClean="0">
                <a:latin typeface="Cambria" pitchFamily="18" charset="0"/>
              </a:rPr>
              <a:t> existence d’un chemin pour tout couple 	de sommets.</a:t>
            </a:r>
          </a:p>
          <a:p>
            <a:endParaRPr lang="fr-FR" dirty="0">
              <a:latin typeface="Cambria" pitchFamily="18" charset="0"/>
            </a:endParaRPr>
          </a:p>
          <a:p>
            <a:r>
              <a:rPr lang="fr-FR" u="sng" dirty="0" smtClean="0">
                <a:latin typeface="Cambria" pitchFamily="18" charset="0"/>
              </a:rPr>
              <a:t>K-connexité :</a:t>
            </a:r>
            <a:r>
              <a:rPr lang="fr-FR" dirty="0" smtClean="0">
                <a:latin typeface="Cambria" pitchFamily="18" charset="0"/>
              </a:rPr>
              <a:t> Graphe – K sommets n’est plus 	connexe</a:t>
            </a:r>
          </a:p>
          <a:p>
            <a:endParaRPr lang="fr-FR" dirty="0">
              <a:latin typeface="Cambria" pitchFamily="18" charset="0"/>
            </a:endParaRPr>
          </a:p>
          <a:p>
            <a:r>
              <a:rPr lang="fr-FR" u="sng" dirty="0" err="1" smtClean="0">
                <a:latin typeface="Cambria" pitchFamily="18" charset="0"/>
              </a:rPr>
              <a:t>Planarité</a:t>
            </a:r>
            <a:r>
              <a:rPr lang="fr-FR" u="sng" dirty="0" smtClean="0">
                <a:latin typeface="Cambria" pitchFamily="18" charset="0"/>
              </a:rPr>
              <a:t> :</a:t>
            </a:r>
            <a:r>
              <a:rPr lang="fr-FR" dirty="0" smtClean="0">
                <a:latin typeface="Cambria" pitchFamily="18" charset="0"/>
              </a:rPr>
              <a:t> au moins une représentation où les 	arêtes ne se croisent pas.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t="36527" r="42776" b="42276"/>
          <a:stretch/>
        </p:blipFill>
        <p:spPr bwMode="auto">
          <a:xfrm>
            <a:off x="3313401" y="1988840"/>
            <a:ext cx="2194703" cy="9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Cambria" pitchFamily="18" charset="0"/>
              </a:rPr>
              <a:t>Le nombre de </a:t>
            </a:r>
            <a:r>
              <a:rPr lang="fr-FR" sz="3200" b="1" dirty="0" err="1" smtClean="0">
                <a:latin typeface="Cambria" pitchFamily="18" charset="0"/>
              </a:rPr>
              <a:t>tricaèdres</a:t>
            </a:r>
            <a:r>
              <a:rPr lang="fr-FR" sz="3200" b="1" dirty="0" smtClean="0">
                <a:latin typeface="Cambria" pitchFamily="18" charset="0"/>
              </a:rPr>
              <a:t> convexes eulériens est-il fini?</a:t>
            </a:r>
            <a:endParaRPr lang="fr-FR" sz="3200" b="1" dirty="0"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6916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Cambria" pitchFamily="18" charset="0"/>
              </a:rPr>
              <a:t>A . Combinaisons possibles pour un sommet dans un TCE.</a:t>
            </a: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B . Etudes des limites.</a:t>
            </a: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C . Résultat graphique et interprétation.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A. Combinaison possible pour un sommet dans un TCE.</a:t>
            </a:r>
            <a:endParaRPr lang="fr-FR" sz="2800" b="1" dirty="0"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>
              <a:buNone/>
            </a:pPr>
            <a:r>
              <a:rPr lang="fr-FR" sz="2400" u="sng" dirty="0" smtClean="0">
                <a:latin typeface="Cambria" pitchFamily="18" charset="0"/>
              </a:rPr>
              <a:t>Théorème de déficience de Descartes : </a:t>
            </a:r>
          </a:p>
          <a:p>
            <a:pPr>
              <a:buNone/>
            </a:pPr>
            <a:r>
              <a:rPr lang="fr-FR" sz="2400" dirty="0" smtClean="0">
                <a:latin typeface="Cambria" pitchFamily="18" charset="0"/>
              </a:rPr>
              <a:t>	Si un polyèdre est convexe , alors </a:t>
            </a:r>
          </a:p>
          <a:p>
            <a:pPr>
              <a:buNone/>
            </a:pPr>
            <a:endParaRPr lang="fr-FR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Cambria" pitchFamily="18" charset="0"/>
              </a:rPr>
              <a:t>	La déficience est définie par :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 descr="H:\Diapo\deficience d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788024" cy="728985"/>
          </a:xfrm>
          <a:prstGeom prst="rect">
            <a:avLst/>
          </a:prstGeom>
          <a:noFill/>
        </p:spPr>
      </p:pic>
      <p:pic>
        <p:nvPicPr>
          <p:cNvPr id="1027" name="Picture 3" descr="H:\Diapo\theo decar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2378968" cy="104504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13069" r="14535" b="11768"/>
          <a:stretch/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t="36527" r="42776" b="31101"/>
          <a:stretch/>
        </p:blipFill>
        <p:spPr bwMode="auto">
          <a:xfrm>
            <a:off x="2145138" y="572799"/>
            <a:ext cx="2540517" cy="141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8" t="43363" r="18678" b="42388"/>
          <a:stretch/>
        </p:blipFill>
        <p:spPr bwMode="auto">
          <a:xfrm>
            <a:off x="5015554" y="968210"/>
            <a:ext cx="1812226" cy="6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28739" r="9448" b="46372"/>
          <a:stretch/>
        </p:blipFill>
        <p:spPr bwMode="auto">
          <a:xfrm>
            <a:off x="2345395" y="2276872"/>
            <a:ext cx="4680520" cy="9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t="28326" r="17514" b="47754"/>
          <a:stretch/>
        </p:blipFill>
        <p:spPr bwMode="auto">
          <a:xfrm>
            <a:off x="2885380" y="3479682"/>
            <a:ext cx="3600550" cy="8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t="57163" r="17514" b="14000"/>
          <a:stretch/>
        </p:blipFill>
        <p:spPr bwMode="auto">
          <a:xfrm>
            <a:off x="3096626" y="4528741"/>
            <a:ext cx="3600550" cy="106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5"/>
          <p:cNvGrpSpPr/>
          <p:nvPr/>
        </p:nvGrpSpPr>
        <p:grpSpPr>
          <a:xfrm>
            <a:off x="3635896" y="5877272"/>
            <a:ext cx="2520280" cy="576064"/>
            <a:chOff x="3635896" y="5877272"/>
            <a:chExt cx="2520280" cy="57606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2" t="34869" r="36163" b="57122"/>
            <a:stretch/>
          </p:blipFill>
          <p:spPr bwMode="auto">
            <a:xfrm>
              <a:off x="3649905" y="5877272"/>
              <a:ext cx="2506271" cy="457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35896" y="5877272"/>
              <a:ext cx="2434263" cy="57606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0855" y="0"/>
            <a:ext cx="8229600" cy="57279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B. Etude des limites</a:t>
            </a:r>
            <a:endParaRPr lang="fr-FR" sz="2800" b="1" dirty="0"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0758" y="5949280"/>
            <a:ext cx="270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Limite inférieure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48887" r="19549" b="31392"/>
          <a:stretch/>
        </p:blipFill>
        <p:spPr bwMode="auto">
          <a:xfrm>
            <a:off x="4689048" y="1221828"/>
            <a:ext cx="1971184" cy="78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38372" r="48437" b="21442"/>
          <a:stretch/>
        </p:blipFill>
        <p:spPr bwMode="auto">
          <a:xfrm>
            <a:off x="2528808" y="812714"/>
            <a:ext cx="1971184" cy="16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32074" r="7921" b="39951"/>
          <a:stretch/>
        </p:blipFill>
        <p:spPr bwMode="auto">
          <a:xfrm>
            <a:off x="1831244" y="2420888"/>
            <a:ext cx="5549068" cy="111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5"/>
          <p:cNvGrpSpPr/>
          <p:nvPr/>
        </p:nvGrpSpPr>
        <p:grpSpPr>
          <a:xfrm>
            <a:off x="3275856" y="3861048"/>
            <a:ext cx="3096344" cy="720080"/>
            <a:chOff x="3203848" y="4077072"/>
            <a:chExt cx="3168352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6" t="70358" r="35078" b="21442"/>
            <a:stretch/>
          </p:blipFill>
          <p:spPr bwMode="auto">
            <a:xfrm>
              <a:off x="3275856" y="4221088"/>
              <a:ext cx="3096344" cy="547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03848" y="4077072"/>
              <a:ext cx="3096344" cy="72008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570855" y="0"/>
            <a:ext cx="8229600" cy="57279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B. Etude des limites</a:t>
            </a:r>
            <a:endParaRPr lang="fr-FR" sz="2800" b="1" dirty="0">
              <a:latin typeface="Cambr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0758" y="4036422"/>
            <a:ext cx="270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Limite supérieure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0758" y="5578824"/>
            <a:ext cx="270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fr-FR" b="1" baseline="30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nde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limite inférieure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3" name="Groupe 14"/>
          <p:cNvGrpSpPr/>
          <p:nvPr/>
        </p:nvGrpSpPr>
        <p:grpSpPr>
          <a:xfrm>
            <a:off x="3514400" y="5373216"/>
            <a:ext cx="2640008" cy="787912"/>
            <a:chOff x="3514400" y="5373216"/>
            <a:chExt cx="2640008" cy="78791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21" t="50000" r="31715" b="39371"/>
            <a:stretch/>
          </p:blipFill>
          <p:spPr bwMode="auto">
            <a:xfrm>
              <a:off x="3514400" y="5380580"/>
              <a:ext cx="2640008" cy="78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635896" y="5373216"/>
              <a:ext cx="2360278" cy="690316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2" t="39478" r="15887" b="50236"/>
          <a:stretch/>
        </p:blipFill>
        <p:spPr bwMode="auto">
          <a:xfrm rot="10800000" flipV="1">
            <a:off x="3631704" y="1821683"/>
            <a:ext cx="364232" cy="4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itchFamily="18" charset="0"/>
              </a:rPr>
              <a:t>C . Résultat graphique et interprétation</a:t>
            </a:r>
            <a:endParaRPr lang="fr-FR" sz="2800" dirty="0">
              <a:latin typeface="Cambria" pitchFamily="18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7225" t="16728" r="18181" b="8419"/>
          <a:stretch/>
        </p:blipFill>
        <p:spPr bwMode="auto">
          <a:xfrm>
            <a:off x="395536" y="908720"/>
            <a:ext cx="835292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58052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mbria" pitchFamily="18" charset="0"/>
              </a:rPr>
              <a:t>Tous les points de cette zone ne correspondent pas à un TCE.</a:t>
            </a:r>
            <a:endParaRPr lang="fr-FR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83568" y="5582449"/>
            <a:ext cx="936104" cy="733663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8924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  </a:t>
            </a:r>
            <a:r>
              <a:rPr lang="fr-FR" sz="5400" b="1" dirty="0" smtClean="0">
                <a:solidFill>
                  <a:srgbClr val="FF0000"/>
                </a:solidFill>
              </a:rPr>
              <a:t>!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20389098">
            <a:off x="6938824" y="34150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mbria" pitchFamily="18" charset="0"/>
              </a:rPr>
              <a:t>t-20=2c</a:t>
            </a:r>
            <a:endParaRPr lang="fr-FR" b="1" dirty="0"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377364">
            <a:off x="3926039" y="28433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mbria" pitchFamily="18" charset="0"/>
              </a:rPr>
              <a:t>44-t=2c</a:t>
            </a:r>
            <a:endParaRPr lang="fr-FR" b="1" dirty="0">
              <a:latin typeface="Cambr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443909">
            <a:off x="1011923" y="4464157"/>
            <a:ext cx="88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mbria" pitchFamily="18" charset="0"/>
              </a:rPr>
              <a:t>t+c</a:t>
            </a:r>
            <a:r>
              <a:rPr lang="fr-FR" b="1" dirty="0" smtClean="0">
                <a:latin typeface="Cambria" pitchFamily="18" charset="0"/>
              </a:rPr>
              <a:t>=4</a:t>
            </a:r>
            <a:endParaRPr lang="fr-FR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Cambria" pitchFamily="18" charset="0"/>
              </a:rPr>
              <a:t>Détermination de l’ensemble des </a:t>
            </a:r>
            <a:r>
              <a:rPr lang="fr-FR" sz="3200" b="1" dirty="0" err="1" smtClean="0">
                <a:latin typeface="Cambria" pitchFamily="18" charset="0"/>
              </a:rPr>
              <a:t>tricaèdres</a:t>
            </a:r>
            <a:r>
              <a:rPr lang="fr-FR" sz="3200" b="1" dirty="0" smtClean="0">
                <a:latin typeface="Cambria" pitchFamily="18" charset="0"/>
              </a:rPr>
              <a:t> convexes eulériens</a:t>
            </a:r>
            <a:endParaRPr lang="fr-FR" sz="3200" b="1" dirty="0"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A . Etudes des </a:t>
            </a:r>
            <a:r>
              <a:rPr lang="fr-FR" dirty="0" err="1" smtClean="0">
                <a:latin typeface="Cambria" pitchFamily="18" charset="0"/>
              </a:rPr>
              <a:t>deltaèdres</a:t>
            </a:r>
            <a:r>
              <a:rPr lang="fr-FR" dirty="0" smtClean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endParaRPr lang="fr-FR" dirty="0" smtClean="0">
              <a:latin typeface="Cambria" pitchFamily="18" charset="0"/>
            </a:endParaRP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B . Cas général</a:t>
            </a: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		1 . Etablissement des conditions.</a:t>
            </a:r>
          </a:p>
          <a:p>
            <a:pPr>
              <a:buNone/>
            </a:pPr>
            <a:r>
              <a:rPr lang="fr-FR" dirty="0" smtClean="0">
                <a:latin typeface="Cambria" pitchFamily="18" charset="0"/>
              </a:rPr>
              <a:t>		2 . Programmation du calcul des 6-</a:t>
            </a:r>
            <a:r>
              <a:rPr lang="fr-FR" dirty="0" err="1" smtClean="0">
                <a:latin typeface="Cambria" pitchFamily="18" charset="0"/>
              </a:rPr>
              <a:t>uplets</a:t>
            </a:r>
            <a:r>
              <a:rPr lang="fr-FR" dirty="0" smtClean="0">
                <a:latin typeface="Cambria" pitchFamily="18" charset="0"/>
              </a:rPr>
              <a:t> 		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215</Words>
  <Application>Microsoft Office PowerPoint</Application>
  <PresentationFormat>Affichage à l'écran (4:3)</PresentationFormat>
  <Paragraphs>78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Définitions </vt:lpstr>
      <vt:lpstr>Présentation PowerPoint</vt:lpstr>
      <vt:lpstr>Le nombre de tricaèdres convexes eulériens est-il fini?</vt:lpstr>
      <vt:lpstr>A. Combinaison possible pour un sommet dans un TCE.</vt:lpstr>
      <vt:lpstr>B. Etude des limites</vt:lpstr>
      <vt:lpstr>B. Etude des limites</vt:lpstr>
      <vt:lpstr>C . Résultat graphique et interprétation</vt:lpstr>
      <vt:lpstr>Détermination de l’ensemble des tricaèdres convexes eulériens</vt:lpstr>
      <vt:lpstr>A . Etudes des deltaèdres</vt:lpstr>
      <vt:lpstr>Présentation PowerPoint</vt:lpstr>
      <vt:lpstr>B . Cas général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Audrey</dc:creator>
  <cp:lastModifiedBy>DNVG</cp:lastModifiedBy>
  <cp:revision>43</cp:revision>
  <dcterms:created xsi:type="dcterms:W3CDTF">2012-03-07T15:28:57Z</dcterms:created>
  <dcterms:modified xsi:type="dcterms:W3CDTF">2012-03-14T11:03:17Z</dcterms:modified>
</cp:coreProperties>
</file>