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15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71" r:id="rId12"/>
    <p:sldId id="269" r:id="rId13"/>
    <p:sldId id="272" r:id="rId14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180D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aths%20en%20jeans\maths%20en%20jeans%20classeur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4"/>
  <c:chart>
    <c:plotArea>
      <c:layout>
        <c:manualLayout>
          <c:layoutTarget val="inner"/>
          <c:xMode val="edge"/>
          <c:yMode val="edge"/>
          <c:x val="7.9384394447976014E-2"/>
          <c:y val="7.3565127760244792E-2"/>
          <c:w val="0.82436766832717334"/>
          <c:h val="0.875115118382223"/>
        </c:manualLayout>
      </c:layout>
      <c:scatterChart>
        <c:scatterStyle val="lineMarker"/>
        <c:ser>
          <c:idx val="0"/>
          <c:order val="0"/>
          <c:spPr>
            <a:ln w="47625">
              <a:noFill/>
            </a:ln>
          </c:spPr>
          <c:xVal>
            <c:numRef>
              <c:f>(Feuil1!$A$3:$A$8,Feuil1!$A$18:$A$28,Feuil1!$A$33:$A$48)</c:f>
              <c:numCache>
                <c:formatCode>General</c:formatCode>
                <c:ptCount val="33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0</c:v>
                </c:pt>
                <c:pt idx="7">
                  <c:v>2</c:v>
                </c:pt>
                <c:pt idx="8">
                  <c:v>4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12</c:v>
                </c:pt>
                <c:pt idx="13">
                  <c:v>14</c:v>
                </c:pt>
                <c:pt idx="14">
                  <c:v>16</c:v>
                </c:pt>
                <c:pt idx="15">
                  <c:v>18</c:v>
                </c:pt>
                <c:pt idx="16">
                  <c:v>20</c:v>
                </c:pt>
                <c:pt idx="17">
                  <c:v>0</c:v>
                </c:pt>
                <c:pt idx="18">
                  <c:v>2</c:v>
                </c:pt>
                <c:pt idx="19">
                  <c:v>4</c:v>
                </c:pt>
                <c:pt idx="20">
                  <c:v>6</c:v>
                </c:pt>
                <c:pt idx="21">
                  <c:v>8</c:v>
                </c:pt>
                <c:pt idx="22">
                  <c:v>10</c:v>
                </c:pt>
                <c:pt idx="23">
                  <c:v>12</c:v>
                </c:pt>
                <c:pt idx="24">
                  <c:v>14</c:v>
                </c:pt>
                <c:pt idx="25">
                  <c:v>16</c:v>
                </c:pt>
                <c:pt idx="26">
                  <c:v>18</c:v>
                </c:pt>
                <c:pt idx="27">
                  <c:v>20</c:v>
                </c:pt>
                <c:pt idx="28">
                  <c:v>22</c:v>
                </c:pt>
                <c:pt idx="29">
                  <c:v>24</c:v>
                </c:pt>
                <c:pt idx="30">
                  <c:v>26</c:v>
                </c:pt>
                <c:pt idx="31">
                  <c:v>28</c:v>
                </c:pt>
                <c:pt idx="32">
                  <c:v>30</c:v>
                </c:pt>
              </c:numCache>
            </c:numRef>
          </c:xVal>
          <c:yVal>
            <c:numRef>
              <c:f>(Feuil1!$B$3:$B$8,Feuil1!$B$18:$B$28,Feuil1!$B$33:$B$48)</c:f>
              <c:numCache>
                <c:formatCode>General</c:formatCode>
                <c:ptCount val="33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10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15</c:v>
                </c:pt>
                <c:pt idx="18">
                  <c:v>14</c:v>
                </c:pt>
                <c:pt idx="19">
                  <c:v>13</c:v>
                </c:pt>
                <c:pt idx="20">
                  <c:v>12</c:v>
                </c:pt>
                <c:pt idx="21">
                  <c:v>11</c:v>
                </c:pt>
                <c:pt idx="22">
                  <c:v>10</c:v>
                </c:pt>
                <c:pt idx="23">
                  <c:v>9</c:v>
                </c:pt>
                <c:pt idx="24">
                  <c:v>8</c:v>
                </c:pt>
                <c:pt idx="25">
                  <c:v>7</c:v>
                </c:pt>
                <c:pt idx="26">
                  <c:v>6</c:v>
                </c:pt>
                <c:pt idx="27">
                  <c:v>5</c:v>
                </c:pt>
                <c:pt idx="28">
                  <c:v>4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0</c:v>
                </c:pt>
              </c:numCache>
            </c:numRef>
          </c:yVal>
        </c:ser>
        <c:axId val="66827776"/>
        <c:axId val="66829312"/>
      </c:scatterChart>
      <c:valAx>
        <c:axId val="66827776"/>
        <c:scaling>
          <c:orientation val="minMax"/>
        </c:scaling>
        <c:axPos val="b"/>
        <c:majorGridlines/>
        <c:numFmt formatCode="General" sourceLinked="1"/>
        <c:tickLblPos val="nextTo"/>
        <c:crossAx val="66829312"/>
        <c:crosses val="autoZero"/>
        <c:crossBetween val="midCat"/>
        <c:majorUnit val="2"/>
      </c:valAx>
      <c:valAx>
        <c:axId val="66829312"/>
        <c:scaling>
          <c:orientation val="minMax"/>
        </c:scaling>
        <c:axPos val="l"/>
        <c:majorGridlines/>
        <c:numFmt formatCode="General" sourceLinked="1"/>
        <c:tickLblPos val="nextTo"/>
        <c:crossAx val="66827776"/>
        <c:crosses val="autoZero"/>
        <c:crossBetween val="midCat"/>
        <c:majorUnit val="1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512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fr-F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BC6E1684-247D-4865-84EF-0FDF66BC88F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B87CE0-A280-4AE5-8E33-B1E8BAFC4267}" type="slidenum">
              <a:rPr lang="fr-FR"/>
              <a:pPr/>
              <a:t>1</a:t>
            </a:fld>
            <a:endParaRPr lang="fr-FR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335A82-ADEE-4345-A313-A088E5ECA221}" type="slidenum">
              <a:rPr lang="fr-FR"/>
              <a:pPr/>
              <a:t>2</a:t>
            </a:fld>
            <a:endParaRPr lang="fr-FR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46F7DF-0ADE-4258-87F0-22C212DAB4C4}" type="slidenum">
              <a:rPr lang="fr-FR"/>
              <a:pPr/>
              <a:t>4</a:t>
            </a:fld>
            <a:endParaRPr lang="fr-FR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39D39E-C3C5-489B-B2F8-3EDC0E1ECF7D}" type="slidenum">
              <a:rPr lang="fr-FR"/>
              <a:pPr/>
              <a:t>5</a:t>
            </a:fld>
            <a:endParaRPr lang="fr-FR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D22341-5584-414A-A229-CCF71F7BD0EA}" type="slidenum">
              <a:rPr lang="fr-FR"/>
              <a:pPr/>
              <a:t>6</a:t>
            </a:fld>
            <a:endParaRPr lang="fr-FR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9C8EFD-42ED-457F-801F-E68FF1F26A41}" type="slidenum">
              <a:rPr lang="fr-FR"/>
              <a:pPr/>
              <a:t>7</a:t>
            </a:fld>
            <a:endParaRPr lang="fr-FR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C2484C-398C-4555-98AF-EC31A5F12123}" type="slidenum">
              <a:rPr lang="fr-FR"/>
              <a:pPr/>
              <a:t>8</a:t>
            </a:fld>
            <a:endParaRPr lang="fr-FR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D25FE2-3ECE-49DE-9C61-B2011D772101}" type="slidenum">
              <a:rPr lang="fr-FR"/>
              <a:pPr/>
              <a:t>9</a:t>
            </a:fld>
            <a:endParaRPr lang="fr-FR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D1D-EDA6-44C5-89B7-5E8CE7453C2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85BC36-8F0A-42D7-A5D7-538E3309BA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5/15/2012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917575" y="730250"/>
            <a:ext cx="7723188" cy="5173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b="1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Systèmes </a:t>
            </a:r>
            <a:r>
              <a:rPr lang="fr-FR" sz="44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de monnaie</a:t>
            </a:r>
            <a:r>
              <a:rPr lang="fr-FR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 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371600" y="3886200"/>
            <a:ext cx="6400800" cy="175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IV. Elaboration d’un nouveau </a:t>
            </a:r>
            <a:b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</a:br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système</a:t>
            </a:r>
            <a:endParaRPr lang="fr-FR" dirty="0">
              <a:solidFill>
                <a:srgbClr val="180DAB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u="sng" dirty="0" smtClean="0">
                <a:latin typeface="+mj-lt"/>
              </a:rPr>
              <a:t>Avec le système {1; 4; 7} </a:t>
            </a:r>
            <a:endParaRPr lang="fr-FR" u="sng" dirty="0">
              <a:latin typeface="+mj-lt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fr-FR" u="sng" dirty="0" smtClean="0">
                <a:latin typeface="+mj-lt"/>
              </a:rPr>
              <a:t>Avec le système {1; 2; 5}</a:t>
            </a:r>
            <a:endParaRPr lang="fr-FR" u="sng" dirty="0">
              <a:latin typeface="+mj-lt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Pour payer 20 € avec des pièces de 1 et 4 euros, on a 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     N=[20/(1*4)]+1=6 possibilités.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   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De même, avec des pièces de 4 et 7 euros, on a 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     N=[20/(4*7)]+1=1 possibilités.</a:t>
            </a: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Pour payer 20 € avec des pièces de 1 et 2 euros, on a 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     N=[20/(1*2)]+1=11 possibilités.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De même, avec des pièces de 2 et 5 euros, on a 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latin typeface="Calibri" pitchFamily="34" charset="0"/>
                <a:cs typeface="Calibri" pitchFamily="34" charset="0"/>
              </a:rPr>
              <a:t>      N=[20/(2*5)]+1=3 possibilités.</a:t>
            </a:r>
          </a:p>
          <a:p>
            <a:endParaRPr lang="fr-FR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IV. Elaboration d’un nouveau </a:t>
            </a:r>
            <a:b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</a:br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système</a:t>
            </a:r>
            <a:endParaRPr lang="fr-FR" dirty="0">
              <a:solidFill>
                <a:srgbClr val="180DAB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u="sng" dirty="0" smtClean="0">
                <a:latin typeface="+mj-lt"/>
              </a:rPr>
              <a:t>Système {1; 2; 3}:</a:t>
            </a:r>
            <a:endParaRPr lang="fr-FR" u="sng" dirty="0">
              <a:latin typeface="+mj-lt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fr-FR" u="sng" dirty="0" smtClean="0">
                <a:latin typeface="+mj-lt"/>
              </a:rPr>
              <a:t>Système {1; 2; 4}:</a:t>
            </a:r>
            <a:endParaRPr lang="fr-FR" u="sng" dirty="0">
              <a:latin typeface="+mj-lt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sz="2400" dirty="0" smtClean="0">
                <a:latin typeface="+mj-lt"/>
              </a:rPr>
              <a:t>Moyenne du nombre de pièces pour payer une somme entre 1 et 100:  </a:t>
            </a:r>
            <a:r>
              <a:rPr lang="fr-FR" sz="2400" dirty="0" smtClean="0">
                <a:solidFill>
                  <a:srgbClr val="FF0000"/>
                </a:solidFill>
                <a:latin typeface="+mj-lt"/>
              </a:rPr>
              <a:t>3.61</a:t>
            </a:r>
          </a:p>
          <a:p>
            <a:endParaRPr lang="fr-FR" sz="2400" dirty="0" smtClean="0">
              <a:solidFill>
                <a:srgbClr val="FF0000"/>
              </a:solidFill>
              <a:latin typeface="+mj-lt"/>
            </a:endParaRPr>
          </a:p>
          <a:p>
            <a:r>
              <a:rPr lang="fr-FR" sz="2400" dirty="0" smtClean="0">
                <a:latin typeface="+mj-lt"/>
              </a:rPr>
              <a:t>Très grand nombre de possibilités de paiement d’une somme.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sz="2400" dirty="0" smtClean="0">
                <a:latin typeface="+mj-lt"/>
              </a:rPr>
              <a:t>Moyenne du nombre de pièces pour payer une somme entre 1 et 100:  </a:t>
            </a:r>
            <a:r>
              <a:rPr lang="fr-FR" sz="2400" dirty="0" smtClean="0">
                <a:solidFill>
                  <a:srgbClr val="FF0000"/>
                </a:solidFill>
                <a:latin typeface="+mj-lt"/>
              </a:rPr>
              <a:t>3.41</a:t>
            </a:r>
          </a:p>
          <a:p>
            <a:endParaRPr lang="fr-FR" dirty="0" smtClean="0">
              <a:latin typeface="+mj-lt"/>
            </a:endParaRPr>
          </a:p>
          <a:p>
            <a:r>
              <a:rPr lang="fr-FR" sz="2400" dirty="0" smtClean="0">
                <a:latin typeface="+mj-lt"/>
              </a:rPr>
              <a:t>Grand nombre de possibilités de paiement d’une somme mais plus petit que pour le système            {1; 2; 3}.</a:t>
            </a:r>
          </a:p>
          <a:p>
            <a:endParaRPr lang="fr-FR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IV. Elaboration d’un nouveau </a:t>
            </a:r>
            <a:b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</a:br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système</a:t>
            </a:r>
            <a:endParaRPr lang="fr-FR" dirty="0">
              <a:solidFill>
                <a:srgbClr val="180DAB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Quelles limites ?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latin typeface="+mj-lt"/>
              </a:rPr>
              <a:t> Nombres de pièces utilisées pour le dénombrement.</a:t>
            </a:r>
          </a:p>
          <a:p>
            <a:pPr>
              <a:buNone/>
            </a:pPr>
            <a:r>
              <a:rPr lang="fr-FR" dirty="0" smtClean="0">
                <a:latin typeface="+mj-lt"/>
              </a:rPr>
              <a:t>		</a:t>
            </a:r>
            <a:r>
              <a:rPr lang="fr-FR" dirty="0" smtClean="0">
                <a:solidFill>
                  <a:srgbClr val="FF0000"/>
                </a:solidFill>
                <a:latin typeface="+mj-lt"/>
              </a:rPr>
              <a:t>&gt; Formule fausse avec trois pièces !</a:t>
            </a:r>
          </a:p>
          <a:p>
            <a:pPr>
              <a:buNone/>
            </a:pPr>
            <a:r>
              <a:rPr lang="fr-FR" dirty="0" smtClean="0">
                <a:latin typeface="+mj-lt"/>
              </a:rPr>
              <a:t>Pour payer 10 € avec 1, 2 et 5€, avec la formule on a 2 possibilités, or dans la réalité, on a 9 possibilités.</a:t>
            </a:r>
          </a:p>
          <a:p>
            <a:pPr>
              <a:buFont typeface="Wingdings" pitchFamily="2" charset="2"/>
              <a:buChar char="Ø"/>
            </a:pPr>
            <a:endParaRPr lang="fr-FR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latin typeface="+mj-lt"/>
              </a:rPr>
              <a:t> Recherche uniquement sur paiement à l’appoint.  </a:t>
            </a:r>
          </a:p>
          <a:p>
            <a:pPr>
              <a:buNone/>
            </a:pPr>
            <a:r>
              <a:rPr lang="fr-FR" dirty="0" smtClean="0">
                <a:latin typeface="+mj-lt"/>
              </a:rPr>
              <a:t>		</a:t>
            </a:r>
            <a:endParaRPr lang="fr-FR" dirty="0">
              <a:latin typeface="+mj-lt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89008"/>
          </a:xfrm>
        </p:spPr>
        <p:txBody>
          <a:bodyPr>
            <a:normAutofit/>
          </a:bodyPr>
          <a:lstStyle/>
          <a:p>
            <a:pPr algn="ctr"/>
            <a:r>
              <a:rPr lang="fr-FR" sz="8000" b="1" dirty="0" smtClean="0">
                <a:latin typeface="MV Boli" pitchFamily="2" charset="0"/>
                <a:cs typeface="MV Boli" pitchFamily="2" charset="0"/>
              </a:rPr>
              <a:t>FIN!!!</a:t>
            </a:r>
            <a:endParaRPr lang="fr-FR" sz="8000" b="1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i="1" u="sng" dirty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Introduction :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571500" indent="-571500"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</a:rPr>
              <a:t>I. Historique.</a:t>
            </a:r>
          </a:p>
          <a:p>
            <a:pPr marL="571500" indent="-571500"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</a:rPr>
              <a:t>II. Critères </a:t>
            </a:r>
            <a:r>
              <a:rPr lang="fr-FR" sz="3200" dirty="0">
                <a:solidFill>
                  <a:srgbClr val="000000"/>
                </a:solidFill>
              </a:rPr>
              <a:t>d'un bon système de monnaie.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</a:rPr>
              <a:t>III. </a:t>
            </a:r>
            <a:r>
              <a:rPr lang="fr-FR" sz="3200" dirty="0">
                <a:solidFill>
                  <a:srgbClr val="000000"/>
                </a:solidFill>
              </a:rPr>
              <a:t>Étude du modèle européen. 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</a:rPr>
              <a:t>IV. Élaboration </a:t>
            </a:r>
            <a:r>
              <a:rPr lang="fr-FR" sz="3200" dirty="0">
                <a:solidFill>
                  <a:srgbClr val="000000"/>
                </a:solidFill>
              </a:rPr>
              <a:t>d’un nouveau modèle.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fr-FR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Historique.</a:t>
            </a:r>
            <a:endParaRPr lang="fr-FR" i="1" u="sng" dirty="0">
              <a:solidFill>
                <a:srgbClr val="180D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93603"/>
            <a:ext cx="8226425" cy="5064397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latin typeface="+mj-lt"/>
              </a:rPr>
              <a:t> A</a:t>
            </a:r>
            <a:r>
              <a:rPr lang="fr-FR" sz="2400" dirty="0" smtClean="0">
                <a:latin typeface="+mj-lt"/>
              </a:rPr>
              <a:t>utres système existant ou ayant existé dans le passé:</a:t>
            </a:r>
          </a:p>
          <a:p>
            <a:pPr>
              <a:buFont typeface="Arial" pitchFamily="34" charset="0"/>
              <a:buChar char="•"/>
            </a:pPr>
            <a:endParaRPr lang="fr-FR" sz="2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Le système anglais.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		- système { 1; 3; 6; 12; 24; 30; 60; 100; 300 }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Le système soviétique.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	 	- pièce de 3 kopeks.</a:t>
            </a:r>
            <a:endParaRPr lang="fr-FR" sz="20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Le système américain.  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		- pièce de 25 cents.</a:t>
            </a:r>
            <a:r>
              <a:rPr lang="fr-FR" sz="2000" dirty="0" smtClean="0">
                <a:latin typeface="+mj-lt"/>
              </a:rPr>
              <a:t> </a:t>
            </a:r>
            <a:endParaRPr lang="fr-FR" sz="20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II. Critères </a:t>
            </a:r>
            <a:r>
              <a:rPr lang="fr-FR" sz="4400" i="1" u="sng" dirty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d’un bon système de monnaie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82600" y="1584325"/>
            <a:ext cx="8229600" cy="4856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 smtClean="0">
                <a:solidFill>
                  <a:srgbClr val="000000"/>
                </a:solidFill>
                <a:latin typeface="Calibri" charset="0"/>
              </a:rPr>
              <a:t> Avec </a:t>
            </a:r>
            <a:r>
              <a:rPr lang="fr-FR" sz="2800" dirty="0">
                <a:solidFill>
                  <a:srgbClr val="000000"/>
                </a:solidFill>
                <a:latin typeface="Calibri" charset="0"/>
              </a:rPr>
              <a:t>un bon système de monnaie , on doit pouvoir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>
                <a:solidFill>
                  <a:srgbClr val="000000"/>
                </a:solidFill>
                <a:latin typeface="Calibri" charset="0"/>
              </a:rPr>
              <a:t>payer n’importe quelle somme: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>
                <a:solidFill>
                  <a:srgbClr val="000000"/>
                </a:solidFill>
                <a:latin typeface="Calibri" charset="0"/>
              </a:rPr>
              <a:t> - Avec un nombre raisonnable de pièces.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>
                <a:solidFill>
                  <a:srgbClr val="000000"/>
                </a:solidFill>
                <a:latin typeface="Calibri" charset="0"/>
              </a:rPr>
              <a:t> - En pouvant remplacer une pièce nécessaire par d’autres si celle-ci est manquante ou si cela nous arrange. </a:t>
            </a:r>
          </a:p>
          <a:p>
            <a:pPr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 smtClean="0">
                <a:solidFill>
                  <a:srgbClr val="000000"/>
                </a:solidFill>
                <a:latin typeface="Calibri" charset="0"/>
              </a:rPr>
              <a:t> On </a:t>
            </a:r>
            <a:r>
              <a:rPr lang="fr-FR" sz="2800" dirty="0">
                <a:solidFill>
                  <a:srgbClr val="000000"/>
                </a:solidFill>
                <a:latin typeface="Calibri" charset="0"/>
              </a:rPr>
              <a:t>doit également 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>
                <a:solidFill>
                  <a:srgbClr val="000000"/>
                </a:solidFill>
                <a:latin typeface="Calibri" charset="0"/>
              </a:rPr>
              <a:t> - avoir un grand nombre de possibilités de paiement d’une somme</a:t>
            </a:r>
            <a:r>
              <a:rPr lang="fr-FR" sz="2800" dirty="0" smtClean="0">
                <a:solidFill>
                  <a:srgbClr val="000000"/>
                </a:solidFill>
                <a:latin typeface="Calibri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800" dirty="0" smtClean="0">
                <a:solidFill>
                  <a:srgbClr val="000000"/>
                </a:solidFill>
                <a:latin typeface="Calibri" charset="0"/>
              </a:rPr>
              <a:t> - avoir un système qui est canonique.</a:t>
            </a:r>
            <a:endParaRPr lang="fr-FR" sz="28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8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8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54038" y="29686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III. </a:t>
            </a:r>
            <a:r>
              <a:rPr lang="fr-FR" sz="4400" i="1" u="sng" dirty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Étude du modèle européen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u="sng" dirty="0">
                <a:solidFill>
                  <a:srgbClr val="000000"/>
                </a:solidFill>
                <a:latin typeface="Calibri" charset="0"/>
              </a:rPr>
              <a:t>Caractéristiques: 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  <a:latin typeface="Calibri" charset="0"/>
              </a:rPr>
              <a:t>Pour </a:t>
            </a: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rendre une somme entre 1 et 100 euros, il faut au maximum utiliser 6 pièces différentes et une moyenne de </a:t>
            </a:r>
            <a:r>
              <a:rPr lang="fr-FR" sz="3200" dirty="0" smtClean="0">
                <a:solidFill>
                  <a:srgbClr val="000000"/>
                </a:solidFill>
                <a:latin typeface="Calibri" charset="0"/>
              </a:rPr>
              <a:t>3.41 </a:t>
            </a: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pièces.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Exemples: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99 €=1*50€+2*20€+1*5€+2*2€.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15€=1*10€+1*5€.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III. </a:t>
            </a:r>
            <a:r>
              <a:rPr lang="fr-FR" sz="4400" i="1" u="sng" dirty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Étude du modèle européen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Différentes possibilités de payer 10, 20 et 30€.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>
                <a:solidFill>
                  <a:srgbClr val="000000"/>
                </a:solidFill>
                <a:latin typeface="Calibri" charset="0"/>
              </a:rPr>
              <a:t>Par exemple pour payer 10 €, on a 6 possibilités: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8738" y="3140075"/>
            <a:ext cx="6242050" cy="2797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III. </a:t>
            </a:r>
            <a:r>
              <a:rPr lang="fr-FR" sz="4400" i="1" u="sng" dirty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Etude du modèle européen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57200" y="1600200"/>
            <a:ext cx="4037013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14313" indent="-214313">
              <a:lnSpc>
                <a:spcPct val="100000"/>
              </a:lnSpc>
              <a:buFont typeface="Arial" charset="0"/>
              <a:buChar char="•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Axe des x : nombre de pièces de valeurs </a:t>
            </a:r>
            <a:r>
              <a:rPr lang="fr-FR" sz="2000" dirty="0" smtClean="0">
                <a:solidFill>
                  <a:srgbClr val="000000"/>
                </a:solidFill>
                <a:latin typeface="Calibri" charset="0"/>
              </a:rPr>
              <a:t>a</a:t>
            </a: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(=1).</a:t>
            </a:r>
          </a:p>
          <a:p>
            <a:pPr marL="214313" indent="-214313">
              <a:lnSpc>
                <a:spcPct val="100000"/>
              </a:lnSpc>
              <a:buFont typeface="Arial" charset="0"/>
              <a:buChar char="•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Axe des y : nombre de pièces de valeur </a:t>
            </a:r>
            <a:r>
              <a:rPr lang="fr-FR" sz="2000" dirty="0" smtClean="0">
                <a:solidFill>
                  <a:srgbClr val="000000"/>
                </a:solidFill>
                <a:latin typeface="Calibri" charset="0"/>
              </a:rPr>
              <a:t>b</a:t>
            </a: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(=2).</a:t>
            </a:r>
          </a:p>
          <a:p>
            <a:pPr marL="214313" indent="-214313">
              <a:lnSpc>
                <a:spcPct val="100000"/>
              </a:lnSpc>
              <a:buFont typeface="Arial" charset="0"/>
              <a:buChar char="•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Chacune de ces droites a pour équation:</a:t>
            </a:r>
          </a:p>
          <a:p>
            <a:pPr marL="214313" indent="-214313">
              <a:lnSpc>
                <a:spcPct val="100000"/>
              </a:lnSpc>
              <a:buFont typeface="Arial" charset="0"/>
              <a:buChar char="•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FF0000"/>
                </a:solidFill>
                <a:latin typeface="Calibri" charset="0"/>
              </a:rPr>
              <a:t>Y= - ( a / b ) x + S / </a:t>
            </a:r>
            <a:r>
              <a:rPr lang="fr-FR" sz="2000" dirty="0" smtClean="0">
                <a:solidFill>
                  <a:srgbClr val="FF0000"/>
                </a:solidFill>
                <a:latin typeface="Calibri" charset="0"/>
              </a:rPr>
              <a:t>b  </a:t>
            </a: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avec  S la somme voulue. </a:t>
            </a:r>
          </a:p>
          <a:p>
            <a:pPr marL="214313" indent="-214313">
              <a:lnSpc>
                <a:spcPct val="100000"/>
              </a:lnSpc>
              <a:buFont typeface="Arial" charset="0"/>
              <a:buChar char="•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Dénombrement des différentes manières de payer une somme à partir de 2 pièces de valeurs </a:t>
            </a:r>
            <a:r>
              <a:rPr lang="fr-FR" sz="2000" dirty="0" smtClean="0">
                <a:solidFill>
                  <a:srgbClr val="000000"/>
                </a:solidFill>
                <a:latin typeface="Calibri" charset="0"/>
              </a:rPr>
              <a:t>a </a:t>
            </a: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et b différentes.</a:t>
            </a:r>
          </a:p>
          <a:p>
            <a:pPr marL="214313" indent="-214313">
              <a:lnSpc>
                <a:spcPct val="100000"/>
              </a:lnSpc>
              <a:buFont typeface="Arial" charset="0"/>
              <a:buChar char="•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charset="0"/>
              </a:rPr>
              <a:t>    Formule : </a:t>
            </a:r>
          </a:p>
          <a:p>
            <a:pPr marL="214313" indent="-214313" algn="ctr">
              <a:lnSpc>
                <a:spcPct val="100000"/>
              </a:lnSpc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FF0000"/>
                </a:solidFill>
                <a:latin typeface="Calibri" charset="0"/>
              </a:rPr>
              <a:t>N= [S/(a*b)]+1;</a:t>
            </a:r>
          </a:p>
          <a:p>
            <a:pPr marL="214313" indent="-214313" algn="ctr">
              <a:lnSpc>
                <a:spcPct val="100000"/>
              </a:lnSpc>
              <a:buClrTx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fr-FR" sz="2000" dirty="0">
              <a:solidFill>
                <a:srgbClr val="FF0000"/>
              </a:solidFill>
              <a:latin typeface="Calibri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8513" y="1293812"/>
            <a:ext cx="4535487" cy="556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6" name="Graphique 5"/>
          <p:cNvGraphicFramePr/>
          <p:nvPr/>
        </p:nvGraphicFramePr>
        <p:xfrm>
          <a:off x="4427984" y="1484784"/>
          <a:ext cx="4392488" cy="4790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III. Etude du modèle européen</a:t>
            </a:r>
            <a:endParaRPr lang="fr-FR" sz="4400" i="1" u="sng" dirty="0">
              <a:solidFill>
                <a:srgbClr val="180D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11163" y="1417638"/>
            <a:ext cx="8229600" cy="52517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On peut également qualifier de bon système de monnaie un système qui canonique.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Système canonique   ⬄   algorithme glouton optimal pour toute somme. 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Un bon système de monnaie doit donc être canonique. Pour voir si un système de monnaie est canonique, il existe des algorithmes simples à calculer à la main car il n’existe pas de critères définissant un système canonique.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l’algorithme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 Chang et Gill: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⩽S&lt;[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-1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-3(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-1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)]/(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fr-FR" sz="2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-1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l’algorithme de </a:t>
            </a:r>
            <a:r>
              <a:rPr lang="fr-FR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Kozen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et </a:t>
            </a:r>
            <a:r>
              <a:rPr lang="fr-FR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Zaks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: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+1 &lt; </a:t>
            </a:r>
            <a:r>
              <a:rPr lang="fr-F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 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 </a:t>
            </a:r>
            <a:r>
              <a:rPr lang="fr-FR" sz="20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-1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+ </a:t>
            </a:r>
            <a:r>
              <a:rPr lang="fr-FR" sz="20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</a:t>
            </a:r>
            <a:endParaRPr lang="fr-FR" sz="2000" baseline="-25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-l’amélioration de Pearson :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Théorème:  si le système {C</a:t>
            </a:r>
            <a:r>
              <a:rPr lang="fr-FR" sz="2000" baseline="-25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fr-FR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fr-FR" sz="2000" baseline="-25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} n’est pas canonique alors l’algorithme glouton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n’est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pas optimal pour au moins une somme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 il est optimal pour toutes les sommes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qui 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lui sont inférieures. 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>
                <a:solidFill>
                  <a:srgbClr val="FF0000"/>
                </a:solidFill>
                <a:latin typeface="Cambria Math" charset="0"/>
              </a:rPr>
              <a:t>       									</a:t>
            </a: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>
                <a:solidFill>
                  <a:srgbClr val="FF0000"/>
                </a:solidFill>
                <a:latin typeface="Cambria Math" charset="0"/>
              </a:rPr>
              <a:t>	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54038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fr-FR" sz="4400" i="1" u="sng" dirty="0" smtClean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IV. Elaboration </a:t>
            </a:r>
            <a:r>
              <a:rPr lang="fr-FR" sz="4400" i="1" u="sng" dirty="0">
                <a:solidFill>
                  <a:srgbClr val="180D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d’un nouveau système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14313" indent="-214313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 faut vérifier que le système choisi est canonique. Avec le système européen, on a un système canonique. Avec {1, 3, 4},  on a : </a:t>
            </a:r>
            <a:endParaRPr lang="fr-FR" sz="20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14313" indent="-214313" algn="ctr">
              <a:lnSpc>
                <a:spcPct val="100000"/>
              </a:lnSpc>
              <a:buSzPct val="45000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4+1&lt;S&lt;4+3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⬄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5&lt;S&lt;7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On doit tester la valeur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S=6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214313" indent="-214313">
              <a:lnSpc>
                <a:spcPct val="100000"/>
              </a:lnSpc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fr-FR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14313" indent="-214313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6=4+1+1 mais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 y a aussi 6=3+3 donc le système {1, 3, 4} 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n'est pas canonique.</a:t>
            </a:r>
          </a:p>
          <a:p>
            <a:pPr marL="214313" indent="-214313">
              <a:lnSpc>
                <a:spcPct val="100000"/>
              </a:lnSpc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fr-FR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14313" indent="-214313">
              <a:lnSpc>
                <a:spcPct val="100000"/>
              </a:lnSpc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fr-FR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14313" indent="-214313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Si on prend le système {1, 4, 7}, on a :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7+1&lt;S&lt;7+4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⬄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8&lt;S&lt;11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fr-FR" sz="20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14313" indent="-214313" algn="ctr">
              <a:lnSpc>
                <a:spcPct val="100000"/>
              </a:lnSpc>
              <a:buSzPct val="45000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9=7+1+1 et 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10=7+1+1+1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⬄ 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système canonique. </a:t>
            </a:r>
          </a:p>
          <a:p>
            <a:pPr marL="214313" indent="-214313">
              <a:lnSpc>
                <a:spcPct val="100000"/>
              </a:lnSpc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endParaRPr lang="fr-FR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14313" indent="-214313">
              <a:lnSpc>
                <a:spcPct val="100000"/>
              </a:lnSpc>
              <a:buSzPct val="45000"/>
              <a:buFont typeface="Wingdings" charset="2"/>
              <a:buChar char=""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</a:pP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Mais les systèmes {1, 2, 5 } et {1, 4 ,7} sont-ils </a:t>
            </a:r>
            <a:r>
              <a:rPr lang="fr-FR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équivalents</a:t>
            </a:r>
            <a:r>
              <a:rPr lang="fr-FR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?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631</TotalTime>
  <Words>674</Words>
  <Application>Microsoft Office PowerPoint</Application>
  <PresentationFormat>Affichage à l'écran (4:3)</PresentationFormat>
  <Paragraphs>112</Paragraphs>
  <Slides>13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Diapositive 1</vt:lpstr>
      <vt:lpstr>Diapositive 2</vt:lpstr>
      <vt:lpstr>I. Historique.</vt:lpstr>
      <vt:lpstr>Diapositive 4</vt:lpstr>
      <vt:lpstr>Diapositive 5</vt:lpstr>
      <vt:lpstr>Diapositive 6</vt:lpstr>
      <vt:lpstr>Diapositive 7</vt:lpstr>
      <vt:lpstr>Diapositive 8</vt:lpstr>
      <vt:lpstr>Diapositive 9</vt:lpstr>
      <vt:lpstr>IV. Elaboration d’un nouveau  système</vt:lpstr>
      <vt:lpstr>IV. Elaboration d’un nouveau  système</vt:lpstr>
      <vt:lpstr>IV. Elaboration d’un nouveau  système</vt:lpstr>
      <vt:lpstr>FIN!!!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oceane</dc:creator>
  <cp:lastModifiedBy>oceane</cp:lastModifiedBy>
  <cp:revision>51</cp:revision>
  <cp:lastPrinted>1601-01-01T00:00:00Z</cp:lastPrinted>
  <dcterms:created xsi:type="dcterms:W3CDTF">2012-04-03T16:32:10Z</dcterms:created>
  <dcterms:modified xsi:type="dcterms:W3CDTF">2012-05-15T19:42:00Z</dcterms:modified>
</cp:coreProperties>
</file>